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aleway"/>
      <p:regular r:id="rId32"/>
      <p:bold r:id="rId33"/>
      <p:italic r:id="rId34"/>
      <p:boldItalic r:id="rId35"/>
    </p:embeddedFont>
    <p:embeddedFont>
      <p:font typeface="Raleway SemiBold"/>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A04E14-1497-419C-AB50-0AA06243F971}">
  <a:tblStyle styleId="{15A04E14-1497-419C-AB50-0AA06243F9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37" Type="http://schemas.openxmlformats.org/officeDocument/2006/relationships/font" Target="fonts/RalewaySemiBold-bold.fntdata"/><Relationship Id="rId14" Type="http://schemas.openxmlformats.org/officeDocument/2006/relationships/slide" Target="slides/slide8.xml"/><Relationship Id="rId36" Type="http://schemas.openxmlformats.org/officeDocument/2006/relationships/font" Target="fonts/RalewaySemiBold-regular.fntdata"/><Relationship Id="rId17" Type="http://schemas.openxmlformats.org/officeDocument/2006/relationships/slide" Target="slides/slide11.xml"/><Relationship Id="rId39" Type="http://schemas.openxmlformats.org/officeDocument/2006/relationships/font" Target="fonts/RalewaySemiBold-boldItalic.fntdata"/><Relationship Id="rId16" Type="http://schemas.openxmlformats.org/officeDocument/2006/relationships/slide" Target="slides/slide10.xml"/><Relationship Id="rId38" Type="http://schemas.openxmlformats.org/officeDocument/2006/relationships/font" Target="fonts/RalewaySemi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a690939a4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a690939a4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a696cb7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a696cb7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a696cb77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0a696cb77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0a690939a4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0a690939a4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0a690939a4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0a690939a4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0a696cb77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0a696cb77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384f5f35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384f5f35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0a696cb77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0a696cb77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0a696cb77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0a696cb77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5384f5f35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5384f5f35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53365b19e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53365b19e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384f5f35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384f5f35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384f5f35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384f5f35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384f5f9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384f5f9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384f5f9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384f5f9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a690939a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a690939a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392bc3e7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392bc3e7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3365b19e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3365b19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0a696cb7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0a696cb7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3365b19e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3365b19e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3365b19e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3365b19e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3365b19e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3365b19e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392bc3e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392bc3e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a696cb77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a696cb7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www150.statcan.gc.ca/t1/tbl1/en/tv.action?pid=3610010701" TargetMode="External"/><Relationship Id="rId5" Type="http://schemas.openxmlformats.org/officeDocument/2006/relationships/hyperlink" Target="https://doi.org/10.25318/3610010701-e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11700" y="513900"/>
            <a:ext cx="8520600" cy="2818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333333"/>
              </a:solidFill>
            </a:endParaRPr>
          </a:p>
          <a:p>
            <a:pPr indent="0" lvl="0" marL="0" rtl="0" algn="l">
              <a:spcBef>
                <a:spcPts val="0"/>
              </a:spcBef>
              <a:spcAft>
                <a:spcPts val="0"/>
              </a:spcAft>
              <a:buNone/>
            </a:pPr>
            <a:r>
              <a:t/>
            </a:r>
            <a:endParaRPr sz="3000">
              <a:solidFill>
                <a:srgbClr val="333333"/>
              </a:solidFill>
            </a:endParaRPr>
          </a:p>
          <a:p>
            <a:pPr indent="0" lvl="0" marL="0" rtl="0" algn="ctr">
              <a:spcBef>
                <a:spcPts val="0"/>
              </a:spcBef>
              <a:spcAft>
                <a:spcPts val="0"/>
              </a:spcAft>
              <a:buNone/>
            </a:pPr>
            <a:r>
              <a:rPr lang="en" sz="5111">
                <a:solidFill>
                  <a:srgbClr val="333333"/>
                </a:solidFill>
              </a:rPr>
              <a:t>Project 1 </a:t>
            </a:r>
            <a:endParaRPr sz="5111">
              <a:solidFill>
                <a:srgbClr val="333333"/>
              </a:solidFill>
            </a:endParaRPr>
          </a:p>
          <a:p>
            <a:pPr indent="0" lvl="0" marL="0" rtl="0" algn="l">
              <a:spcBef>
                <a:spcPts val="0"/>
              </a:spcBef>
              <a:spcAft>
                <a:spcPts val="0"/>
              </a:spcAft>
              <a:buNone/>
            </a:pPr>
            <a:r>
              <a:t/>
            </a:r>
            <a:endParaRPr sz="3000">
              <a:solidFill>
                <a:srgbClr val="333333"/>
              </a:solidFill>
            </a:endParaRPr>
          </a:p>
          <a:p>
            <a:pPr indent="0" lvl="0" marL="0" rtl="0" algn="l">
              <a:spcBef>
                <a:spcPts val="0"/>
              </a:spcBef>
              <a:spcAft>
                <a:spcPts val="0"/>
              </a:spcAft>
              <a:buClr>
                <a:schemeClr val="dk1"/>
              </a:buClr>
              <a:buSzPts val="1100"/>
              <a:buFont typeface="Arial"/>
              <a:buNone/>
            </a:pPr>
            <a:r>
              <a:t/>
            </a:r>
            <a:endParaRPr sz="3000">
              <a:solidFill>
                <a:srgbClr val="333333"/>
              </a:solidFill>
            </a:endParaRPr>
          </a:p>
        </p:txBody>
      </p:sp>
      <p:sp>
        <p:nvSpPr>
          <p:cNvPr id="87" name="Google Shape;87;p13"/>
          <p:cNvSpPr txBox="1"/>
          <p:nvPr>
            <p:ph idx="1" type="subTitle"/>
          </p:nvPr>
        </p:nvSpPr>
        <p:spPr>
          <a:xfrm>
            <a:off x="566450" y="294520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rgbClr val="333333"/>
                </a:solidFill>
                <a:latin typeface="Raleway"/>
                <a:ea typeface="Raleway"/>
                <a:cs typeface="Raleway"/>
                <a:sym typeface="Raleway"/>
              </a:rPr>
              <a:t>Household final consumption expenditure</a:t>
            </a:r>
            <a:endParaRPr/>
          </a:p>
        </p:txBody>
      </p:sp>
      <p:sp>
        <p:nvSpPr>
          <p:cNvPr id="88" name="Google Shape;88;p13"/>
          <p:cNvSpPr txBox="1"/>
          <p:nvPr/>
        </p:nvSpPr>
        <p:spPr>
          <a:xfrm>
            <a:off x="5798525" y="3639850"/>
            <a:ext cx="3180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By: </a:t>
            </a:r>
            <a:r>
              <a:rPr lang="en">
                <a:latin typeface="Lato"/>
                <a:ea typeface="Lato"/>
                <a:cs typeface="Lato"/>
                <a:sym typeface="Lato"/>
              </a:rPr>
              <a:t>Group 9</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Kevin Wan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Penyaree Werning</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Xhulio Zhapa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Ninad Pandya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532025" y="555175"/>
            <a:ext cx="2819700" cy="6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Covid- PoI cont.</a:t>
            </a:r>
            <a:endParaRPr/>
          </a:p>
        </p:txBody>
      </p:sp>
      <p:sp>
        <p:nvSpPr>
          <p:cNvPr id="156" name="Google Shape;156;p22"/>
          <p:cNvSpPr txBox="1"/>
          <p:nvPr>
            <p:ph idx="1" type="body"/>
          </p:nvPr>
        </p:nvSpPr>
        <p:spPr>
          <a:xfrm>
            <a:off x="39500" y="1322900"/>
            <a:ext cx="3889800" cy="3383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65"/>
              <a:t>Categories that did not change much during covid!</a:t>
            </a:r>
            <a:endParaRPr b="1" sz="1565"/>
          </a:p>
          <a:p>
            <a:pPr indent="0" lvl="0" marL="0" rtl="0" algn="l">
              <a:lnSpc>
                <a:spcPct val="100000"/>
              </a:lnSpc>
              <a:spcBef>
                <a:spcPts val="1200"/>
              </a:spcBef>
              <a:spcAft>
                <a:spcPts val="0"/>
              </a:spcAft>
              <a:buNone/>
            </a:pPr>
            <a:r>
              <a:t/>
            </a:r>
            <a:endParaRPr sz="1565"/>
          </a:p>
          <a:p>
            <a:pPr indent="-328001" lvl="0" marL="457200" rtl="0" algn="l">
              <a:lnSpc>
                <a:spcPct val="100000"/>
              </a:lnSpc>
              <a:spcBef>
                <a:spcPts val="1200"/>
              </a:spcBef>
              <a:spcAft>
                <a:spcPts val="0"/>
              </a:spcAft>
              <a:buSzPts val="1565"/>
              <a:buChar char="●"/>
            </a:pPr>
            <a:r>
              <a:rPr lang="en" sz="1565"/>
              <a:t>Insurances and financial services</a:t>
            </a:r>
            <a:endParaRPr sz="1565"/>
          </a:p>
          <a:p>
            <a:pPr indent="-328001" lvl="0" marL="457200" rtl="0" algn="l">
              <a:lnSpc>
                <a:spcPct val="100000"/>
              </a:lnSpc>
              <a:spcBef>
                <a:spcPts val="0"/>
              </a:spcBef>
              <a:spcAft>
                <a:spcPts val="0"/>
              </a:spcAft>
              <a:buSzPts val="1565"/>
              <a:buChar char="●"/>
            </a:pPr>
            <a:r>
              <a:rPr lang="en" sz="1565"/>
              <a:t>Housing Utilities</a:t>
            </a:r>
            <a:endParaRPr sz="1565"/>
          </a:p>
          <a:p>
            <a:pPr indent="-328001" lvl="0" marL="457200" rtl="0" algn="l">
              <a:lnSpc>
                <a:spcPct val="100000"/>
              </a:lnSpc>
              <a:spcBef>
                <a:spcPts val="0"/>
              </a:spcBef>
              <a:spcAft>
                <a:spcPts val="0"/>
              </a:spcAft>
              <a:buSzPts val="1565"/>
              <a:buChar char="●"/>
            </a:pPr>
            <a:r>
              <a:rPr lang="en" sz="1565"/>
              <a:t>Communications</a:t>
            </a:r>
            <a:endParaRPr sz="1565"/>
          </a:p>
          <a:p>
            <a:pPr indent="-328001" lvl="0" marL="457200" rtl="0" algn="l">
              <a:lnSpc>
                <a:spcPct val="100000"/>
              </a:lnSpc>
              <a:spcBef>
                <a:spcPts val="0"/>
              </a:spcBef>
              <a:spcAft>
                <a:spcPts val="0"/>
              </a:spcAft>
              <a:buSzPts val="1565"/>
              <a:buChar char="●"/>
            </a:pPr>
            <a:r>
              <a:rPr lang="en" sz="1565"/>
              <a:t>Education</a:t>
            </a:r>
            <a:endParaRPr sz="1565"/>
          </a:p>
          <a:p>
            <a:pPr indent="-328001" lvl="0" marL="457200" rtl="0" algn="l">
              <a:lnSpc>
                <a:spcPct val="100000"/>
              </a:lnSpc>
              <a:spcBef>
                <a:spcPts val="0"/>
              </a:spcBef>
              <a:spcAft>
                <a:spcPts val="0"/>
              </a:spcAft>
              <a:buSzPts val="1565"/>
              <a:buChar char="●"/>
            </a:pPr>
            <a:r>
              <a:rPr lang="en" sz="1565"/>
              <a:t>Substances </a:t>
            </a:r>
            <a:endParaRPr sz="1565"/>
          </a:p>
          <a:p>
            <a:pPr indent="0" lvl="0" marL="0" rtl="0" algn="l">
              <a:spcBef>
                <a:spcPts val="1200"/>
              </a:spcBef>
              <a:spcAft>
                <a:spcPts val="1200"/>
              </a:spcAft>
              <a:buNone/>
            </a:pPr>
            <a:r>
              <a:t/>
            </a:r>
            <a:endParaRPr/>
          </a:p>
        </p:txBody>
      </p:sp>
      <p:pic>
        <p:nvPicPr>
          <p:cNvPr id="157" name="Google Shape;157;p22"/>
          <p:cNvPicPr preferRelativeResize="0"/>
          <p:nvPr/>
        </p:nvPicPr>
        <p:blipFill>
          <a:blip r:embed="rId3">
            <a:alphaModFix/>
          </a:blip>
          <a:stretch>
            <a:fillRect/>
          </a:stretch>
        </p:blipFill>
        <p:spPr>
          <a:xfrm>
            <a:off x="4004700" y="0"/>
            <a:ext cx="5139298"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111025" y="624800"/>
            <a:ext cx="3961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Closer look at education</a:t>
            </a:r>
            <a:endParaRPr/>
          </a:p>
        </p:txBody>
      </p:sp>
      <p:sp>
        <p:nvSpPr>
          <p:cNvPr id="163" name="Google Shape;163;p23"/>
          <p:cNvSpPr txBox="1"/>
          <p:nvPr>
            <p:ph idx="1" type="body"/>
          </p:nvPr>
        </p:nvSpPr>
        <p:spPr>
          <a:xfrm>
            <a:off x="0" y="1441200"/>
            <a:ext cx="35502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During Covid we see a slight decrease</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Not as much as i thought it did!</a:t>
            </a:r>
            <a:endParaRPr/>
          </a:p>
        </p:txBody>
      </p:sp>
      <p:pic>
        <p:nvPicPr>
          <p:cNvPr id="164" name="Google Shape;164;p23"/>
          <p:cNvPicPr preferRelativeResize="0"/>
          <p:nvPr/>
        </p:nvPicPr>
        <p:blipFill>
          <a:blip r:embed="rId3">
            <a:alphaModFix/>
          </a:blip>
          <a:stretch>
            <a:fillRect/>
          </a:stretch>
        </p:blipFill>
        <p:spPr>
          <a:xfrm>
            <a:off x="448075" y="3351825"/>
            <a:ext cx="2342375" cy="1738900"/>
          </a:xfrm>
          <a:prstGeom prst="rect">
            <a:avLst/>
          </a:prstGeom>
          <a:noFill/>
          <a:ln>
            <a:noFill/>
          </a:ln>
        </p:spPr>
      </p:pic>
      <p:pic>
        <p:nvPicPr>
          <p:cNvPr id="165" name="Google Shape;165;p23"/>
          <p:cNvPicPr preferRelativeResize="0"/>
          <p:nvPr/>
        </p:nvPicPr>
        <p:blipFill>
          <a:blip r:embed="rId4">
            <a:alphaModFix/>
          </a:blip>
          <a:stretch>
            <a:fillRect/>
          </a:stretch>
        </p:blipFill>
        <p:spPr>
          <a:xfrm>
            <a:off x="4639900" y="490225"/>
            <a:ext cx="4504099" cy="4653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231700" y="624775"/>
            <a:ext cx="2898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Regression-overall</a:t>
            </a:r>
            <a:endParaRPr/>
          </a:p>
        </p:txBody>
      </p:sp>
      <p:sp>
        <p:nvSpPr>
          <p:cNvPr id="171" name="Google Shape;171;p24"/>
          <p:cNvSpPr txBox="1"/>
          <p:nvPr>
            <p:ph idx="1" type="body"/>
          </p:nvPr>
        </p:nvSpPr>
        <p:spPr>
          <a:xfrm>
            <a:off x="231700" y="1739475"/>
            <a:ext cx="3305400" cy="2793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R-Value of 0.8573</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Clearly an upward trend</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High R-Value  = Meaning the years are correlated with expenses</a:t>
            </a:r>
            <a:endParaRPr/>
          </a:p>
          <a:p>
            <a:pPr indent="0" lvl="0" marL="0" rtl="0" algn="l">
              <a:spcBef>
                <a:spcPts val="1200"/>
              </a:spcBef>
              <a:spcAft>
                <a:spcPts val="1200"/>
              </a:spcAft>
              <a:buNone/>
            </a:pPr>
            <a:r>
              <a:t/>
            </a:r>
            <a:endParaRPr/>
          </a:p>
        </p:txBody>
      </p:sp>
      <p:pic>
        <p:nvPicPr>
          <p:cNvPr id="172" name="Google Shape;172;p24"/>
          <p:cNvPicPr preferRelativeResize="0"/>
          <p:nvPr/>
        </p:nvPicPr>
        <p:blipFill>
          <a:blip r:embed="rId3">
            <a:alphaModFix/>
          </a:blip>
          <a:stretch>
            <a:fillRect/>
          </a:stretch>
        </p:blipFill>
        <p:spPr>
          <a:xfrm>
            <a:off x="3725650" y="509775"/>
            <a:ext cx="5418351" cy="4633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239250" y="647400"/>
            <a:ext cx="2898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Regression-Covid</a:t>
            </a:r>
            <a:endParaRPr/>
          </a:p>
        </p:txBody>
      </p:sp>
      <p:sp>
        <p:nvSpPr>
          <p:cNvPr id="178" name="Google Shape;178;p25"/>
          <p:cNvSpPr txBox="1"/>
          <p:nvPr>
            <p:ph idx="1" type="body"/>
          </p:nvPr>
        </p:nvSpPr>
        <p:spPr>
          <a:xfrm>
            <a:off x="239250" y="2033600"/>
            <a:ext cx="29580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R-Value of 0.1265</a:t>
            </a:r>
            <a:endParaRPr/>
          </a:p>
          <a:p>
            <a:pPr indent="-311150" lvl="0" marL="457200" rtl="0" algn="l">
              <a:spcBef>
                <a:spcPts val="0"/>
              </a:spcBef>
              <a:spcAft>
                <a:spcPts val="0"/>
              </a:spcAft>
              <a:buSzPts val="1300"/>
              <a:buChar char="●"/>
            </a:pPr>
            <a:r>
              <a:rPr lang="en"/>
              <a:t>During covid, household expenses decreased a lot</a:t>
            </a:r>
            <a:endParaRPr/>
          </a:p>
          <a:p>
            <a:pPr indent="-311150" lvl="0" marL="457200" rtl="0" algn="l">
              <a:spcBef>
                <a:spcPts val="0"/>
              </a:spcBef>
              <a:spcAft>
                <a:spcPts val="0"/>
              </a:spcAft>
              <a:buSzPts val="1300"/>
              <a:buChar char="●"/>
            </a:pPr>
            <a:r>
              <a:rPr lang="en"/>
              <a:t>Compare to the trend before, which was upward trend with R-Value of 0.8573</a:t>
            </a:r>
            <a:endParaRPr/>
          </a:p>
          <a:p>
            <a:pPr indent="0" lvl="0" marL="0" rtl="0" algn="l">
              <a:spcBef>
                <a:spcPts val="1200"/>
              </a:spcBef>
              <a:spcAft>
                <a:spcPts val="1200"/>
              </a:spcAft>
              <a:buNone/>
            </a:pPr>
            <a:r>
              <a:t/>
            </a:r>
            <a:endParaRPr/>
          </a:p>
        </p:txBody>
      </p:sp>
      <p:pic>
        <p:nvPicPr>
          <p:cNvPr id="179" name="Google Shape;179;p25"/>
          <p:cNvPicPr preferRelativeResize="0"/>
          <p:nvPr/>
        </p:nvPicPr>
        <p:blipFill>
          <a:blip r:embed="rId3">
            <a:alphaModFix/>
          </a:blip>
          <a:stretch>
            <a:fillRect/>
          </a:stretch>
        </p:blipFill>
        <p:spPr>
          <a:xfrm>
            <a:off x="3805800" y="488675"/>
            <a:ext cx="5338200" cy="4627774"/>
          </a:xfrm>
          <a:prstGeom prst="rect">
            <a:avLst/>
          </a:prstGeom>
          <a:noFill/>
          <a:ln>
            <a:noFill/>
          </a:ln>
        </p:spPr>
      </p:pic>
      <p:pic>
        <p:nvPicPr>
          <p:cNvPr id="180" name="Google Shape;180;p25"/>
          <p:cNvPicPr preferRelativeResize="0"/>
          <p:nvPr/>
        </p:nvPicPr>
        <p:blipFill>
          <a:blip r:embed="rId4">
            <a:alphaModFix/>
          </a:blip>
          <a:stretch>
            <a:fillRect/>
          </a:stretch>
        </p:blipFill>
        <p:spPr>
          <a:xfrm>
            <a:off x="677650" y="3687923"/>
            <a:ext cx="781050" cy="1455575"/>
          </a:xfrm>
          <a:prstGeom prst="rect">
            <a:avLst/>
          </a:prstGeom>
          <a:noFill/>
          <a:ln>
            <a:noFill/>
          </a:ln>
        </p:spPr>
      </p:pic>
      <p:pic>
        <p:nvPicPr>
          <p:cNvPr id="181" name="Google Shape;181;p25"/>
          <p:cNvPicPr preferRelativeResize="0"/>
          <p:nvPr/>
        </p:nvPicPr>
        <p:blipFill>
          <a:blip r:embed="rId5">
            <a:alphaModFix/>
          </a:blip>
          <a:stretch>
            <a:fillRect/>
          </a:stretch>
        </p:blipFill>
        <p:spPr>
          <a:xfrm>
            <a:off x="1458700" y="3687923"/>
            <a:ext cx="752475" cy="1455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246775" y="602175"/>
            <a:ext cx="2898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Scatter</a:t>
            </a:r>
            <a:r>
              <a:rPr lang="en"/>
              <a:t>-Covid</a:t>
            </a:r>
            <a:endParaRPr/>
          </a:p>
        </p:txBody>
      </p:sp>
      <p:sp>
        <p:nvSpPr>
          <p:cNvPr id="187" name="Google Shape;187;p26"/>
          <p:cNvSpPr txBox="1"/>
          <p:nvPr>
            <p:ph idx="1" type="body"/>
          </p:nvPr>
        </p:nvSpPr>
        <p:spPr>
          <a:xfrm>
            <a:off x="360375" y="3029125"/>
            <a:ext cx="3169200" cy="1216800"/>
          </a:xfrm>
          <a:prstGeom prst="rect">
            <a:avLst/>
          </a:prstGeom>
        </p:spPr>
        <p:txBody>
          <a:bodyPr anchorCtr="0" anchor="t" bIns="91425" lIns="91425" spcFirstLastPara="1" rIns="91425" wrap="square" tIns="91425">
            <a:noAutofit/>
          </a:bodyPr>
          <a:lstStyle/>
          <a:p>
            <a:pPr indent="-330847" lvl="0" marL="457200" rtl="0" algn="l">
              <a:spcBef>
                <a:spcPts val="0"/>
              </a:spcBef>
              <a:spcAft>
                <a:spcPts val="0"/>
              </a:spcAft>
              <a:buSzPts val="1610"/>
              <a:buChar char="●"/>
            </a:pPr>
            <a:r>
              <a:rPr lang="en" sz="1610"/>
              <a:t>P-Value = 0.147688</a:t>
            </a:r>
            <a:endParaRPr sz="1610"/>
          </a:p>
          <a:p>
            <a:pPr indent="-330847" lvl="0" marL="457200" rtl="0" algn="l">
              <a:spcBef>
                <a:spcPts val="0"/>
              </a:spcBef>
              <a:spcAft>
                <a:spcPts val="0"/>
              </a:spcAft>
              <a:buSzPts val="1610"/>
              <a:buChar char="●"/>
            </a:pPr>
            <a:r>
              <a:rPr lang="en" sz="1610"/>
              <a:t>P-Value &gt; 0.05</a:t>
            </a:r>
            <a:endParaRPr sz="1610"/>
          </a:p>
          <a:p>
            <a:pPr indent="-330847" lvl="0" marL="457200" rtl="0" algn="l">
              <a:spcBef>
                <a:spcPts val="0"/>
              </a:spcBef>
              <a:spcAft>
                <a:spcPts val="0"/>
              </a:spcAft>
              <a:buSzPts val="1610"/>
              <a:buChar char="●"/>
            </a:pPr>
            <a:r>
              <a:rPr lang="en" sz="1610"/>
              <a:t>We have failed to reject the Null Hypothesis.</a:t>
            </a:r>
            <a:endParaRPr sz="1610"/>
          </a:p>
          <a:p>
            <a:pPr indent="0" lvl="0" marL="0" rtl="0" algn="l">
              <a:spcBef>
                <a:spcPts val="1200"/>
              </a:spcBef>
              <a:spcAft>
                <a:spcPts val="0"/>
              </a:spcAft>
              <a:buSzPts val="523"/>
              <a:buNone/>
            </a:pPr>
            <a:r>
              <a:t/>
            </a:r>
            <a:endParaRPr sz="1317"/>
          </a:p>
          <a:p>
            <a:pPr indent="0" lvl="0" marL="0" rtl="0" algn="l">
              <a:spcBef>
                <a:spcPts val="1200"/>
              </a:spcBef>
              <a:spcAft>
                <a:spcPts val="1200"/>
              </a:spcAft>
              <a:buSzPts val="523"/>
              <a:buNone/>
            </a:pPr>
            <a:r>
              <a:t/>
            </a:r>
            <a:endParaRPr sz="1317"/>
          </a:p>
        </p:txBody>
      </p:sp>
      <p:pic>
        <p:nvPicPr>
          <p:cNvPr id="188" name="Google Shape;188;p26"/>
          <p:cNvPicPr preferRelativeResize="0"/>
          <p:nvPr/>
        </p:nvPicPr>
        <p:blipFill>
          <a:blip r:embed="rId3">
            <a:alphaModFix/>
          </a:blip>
          <a:stretch>
            <a:fillRect/>
          </a:stretch>
        </p:blipFill>
        <p:spPr>
          <a:xfrm>
            <a:off x="3992250" y="1551013"/>
            <a:ext cx="5151750" cy="3316825"/>
          </a:xfrm>
          <a:prstGeom prst="rect">
            <a:avLst/>
          </a:prstGeom>
          <a:noFill/>
          <a:ln>
            <a:noFill/>
          </a:ln>
        </p:spPr>
      </p:pic>
      <p:sp>
        <p:nvSpPr>
          <p:cNvPr id="189" name="Google Shape;189;p26"/>
          <p:cNvSpPr txBox="1"/>
          <p:nvPr>
            <p:ph idx="1" type="body"/>
          </p:nvPr>
        </p:nvSpPr>
        <p:spPr>
          <a:xfrm>
            <a:off x="179825" y="1463125"/>
            <a:ext cx="3612600" cy="1302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4717">
                <a:latin typeface="Arial"/>
                <a:ea typeface="Arial"/>
                <a:cs typeface="Arial"/>
                <a:sym typeface="Arial"/>
              </a:rPr>
              <a:t>Hypothesis</a:t>
            </a:r>
            <a:endParaRPr b="1" sz="4717">
              <a:latin typeface="Arial"/>
              <a:ea typeface="Arial"/>
              <a:cs typeface="Arial"/>
              <a:sym typeface="Arial"/>
            </a:endParaRPr>
          </a:p>
          <a:p>
            <a:pPr indent="0" lvl="0" marL="0" rtl="0" algn="l">
              <a:spcBef>
                <a:spcPts val="1200"/>
              </a:spcBef>
              <a:spcAft>
                <a:spcPts val="0"/>
              </a:spcAft>
              <a:buNone/>
            </a:pPr>
            <a:r>
              <a:rPr b="1" lang="en" sz="4900">
                <a:latin typeface="Raleway"/>
                <a:ea typeface="Raleway"/>
                <a:cs typeface="Raleway"/>
                <a:sym typeface="Raleway"/>
              </a:rPr>
              <a:t>-   Null Hypothesis— Consumer spending habit stayed the same.</a:t>
            </a:r>
            <a:endParaRPr b="1" sz="4900">
              <a:latin typeface="Raleway"/>
              <a:ea typeface="Raleway"/>
              <a:cs typeface="Raleway"/>
              <a:sym typeface="Raleway"/>
            </a:endParaRPr>
          </a:p>
          <a:p>
            <a:pPr indent="0" lvl="0" marL="0" rtl="0" algn="l">
              <a:spcBef>
                <a:spcPts val="1200"/>
              </a:spcBef>
              <a:spcAft>
                <a:spcPts val="0"/>
              </a:spcAft>
              <a:buNone/>
            </a:pPr>
            <a:r>
              <a:rPr b="1" lang="en" sz="4900">
                <a:latin typeface="Raleway"/>
                <a:ea typeface="Raleway"/>
                <a:cs typeface="Raleway"/>
                <a:sym typeface="Raleway"/>
              </a:rPr>
              <a:t>-   Alternative Hypothesis– Consumer spending habit changed after covid.</a:t>
            </a:r>
            <a:endParaRPr b="1" sz="6867">
              <a:solidFill>
                <a:srgbClr val="CCCCCC"/>
              </a:solidFill>
              <a:highlight>
                <a:srgbClr val="1F1F1F"/>
              </a:highlight>
              <a:latin typeface="Raleway"/>
              <a:ea typeface="Raleway"/>
              <a:cs typeface="Raleway"/>
              <a:sym typeface="Raleway"/>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90" name="Google Shape;190;p26"/>
          <p:cNvSpPr txBox="1"/>
          <p:nvPr/>
        </p:nvSpPr>
        <p:spPr>
          <a:xfrm>
            <a:off x="4291275" y="716475"/>
            <a:ext cx="393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Limitation: Covid happened too recent, hard to have large data set.</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Olympics</a:t>
            </a:r>
            <a:endParaRPr/>
          </a:p>
        </p:txBody>
      </p:sp>
      <p:sp>
        <p:nvSpPr>
          <p:cNvPr id="196" name="Google Shape;196;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Clr>
                <a:schemeClr val="dk2"/>
              </a:buClr>
              <a:buSzPts val="1100"/>
              <a:buChar char="●"/>
            </a:pPr>
            <a:r>
              <a:rPr lang="en">
                <a:solidFill>
                  <a:schemeClr val="dk2"/>
                </a:solidFill>
                <a:highlight>
                  <a:schemeClr val="lt1"/>
                </a:highlight>
              </a:rPr>
              <a:t>How many countries in total have hosted the Olympics? </a:t>
            </a:r>
            <a:endParaRPr>
              <a:solidFill>
                <a:schemeClr val="dk2"/>
              </a:solidFill>
              <a:highlight>
                <a:schemeClr val="lt1"/>
              </a:highlight>
            </a:endParaRPr>
          </a:p>
          <a:p>
            <a:pPr indent="0" lvl="0" marL="0" rtl="0" algn="l">
              <a:spcBef>
                <a:spcPts val="1200"/>
              </a:spcBef>
              <a:spcAft>
                <a:spcPts val="0"/>
              </a:spcAft>
              <a:buNone/>
            </a:pPr>
            <a:r>
              <a:t/>
            </a:r>
            <a:endParaRPr>
              <a:solidFill>
                <a:srgbClr val="000000"/>
              </a:solidFill>
              <a:highlight>
                <a:srgbClr val="FFFFFF"/>
              </a:highlight>
            </a:endParaRPr>
          </a:p>
          <a:p>
            <a:pPr indent="0" lvl="0" marL="457200" rtl="0" algn="l">
              <a:spcBef>
                <a:spcPts val="1200"/>
              </a:spcBef>
              <a:spcAft>
                <a:spcPts val="0"/>
              </a:spcAft>
              <a:buNone/>
            </a:pPr>
            <a:r>
              <a:t/>
            </a:r>
            <a:endParaRPr>
              <a:solidFill>
                <a:srgbClr val="000000"/>
              </a:solidFill>
              <a:highlight>
                <a:srgbClr val="FFFFFF"/>
              </a:highlight>
            </a:endParaRPr>
          </a:p>
          <a:p>
            <a:pPr indent="-298450" lvl="0" marL="457200" rtl="0" algn="l">
              <a:spcBef>
                <a:spcPts val="1200"/>
              </a:spcBef>
              <a:spcAft>
                <a:spcPts val="0"/>
              </a:spcAft>
              <a:buSzPts val="1100"/>
              <a:buChar char="●"/>
            </a:pPr>
            <a:r>
              <a:rPr lang="en">
                <a:solidFill>
                  <a:srgbClr val="000000"/>
                </a:solidFill>
                <a:highlight>
                  <a:srgbClr val="FFFFFF"/>
                </a:highlight>
              </a:rPr>
              <a:t>Out 19 countries, how many times did Canada host?  </a:t>
            </a:r>
            <a:endParaRPr>
              <a:solidFill>
                <a:srgbClr val="000000"/>
              </a:solidFill>
              <a:highlight>
                <a:srgbClr val="FFFFFF"/>
              </a:highlight>
            </a:endParaRPr>
          </a:p>
          <a:p>
            <a:pPr indent="0" lvl="0" marL="0" rtl="0" algn="l">
              <a:spcBef>
                <a:spcPts val="1200"/>
              </a:spcBef>
              <a:spcAft>
                <a:spcPts val="1200"/>
              </a:spcAft>
              <a:buNone/>
            </a:pPr>
            <a:r>
              <a:t/>
            </a:r>
            <a:endParaRPr/>
          </a:p>
        </p:txBody>
      </p:sp>
      <p:sp>
        <p:nvSpPr>
          <p:cNvPr id="197" name="Google Shape;197;p27"/>
          <p:cNvSpPr txBox="1"/>
          <p:nvPr/>
        </p:nvSpPr>
        <p:spPr>
          <a:xfrm>
            <a:off x="5311525" y="2078875"/>
            <a:ext cx="11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19</a:t>
            </a:r>
            <a:r>
              <a:rPr lang="en">
                <a:latin typeface="Lato"/>
                <a:ea typeface="Lato"/>
                <a:cs typeface="Lato"/>
                <a:sym typeface="Lato"/>
              </a:rPr>
              <a:t> </a:t>
            </a:r>
            <a:endParaRPr>
              <a:latin typeface="Lato"/>
              <a:ea typeface="Lato"/>
              <a:cs typeface="Lato"/>
              <a:sym typeface="Lato"/>
            </a:endParaRPr>
          </a:p>
        </p:txBody>
      </p:sp>
      <p:sp>
        <p:nvSpPr>
          <p:cNvPr id="198" name="Google Shape;198;p27"/>
          <p:cNvSpPr txBox="1"/>
          <p:nvPr/>
        </p:nvSpPr>
        <p:spPr>
          <a:xfrm>
            <a:off x="5180025" y="3112400"/>
            <a:ext cx="149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1976, 1988, 2010</a:t>
            </a:r>
            <a:endParaRPr>
              <a:latin typeface="Lato"/>
              <a:ea typeface="Lato"/>
              <a:cs typeface="Lato"/>
              <a:sym typeface="Lato"/>
            </a:endParaRPr>
          </a:p>
        </p:txBody>
      </p:sp>
      <p:pic>
        <p:nvPicPr>
          <p:cNvPr id="199" name="Google Shape;199;p27"/>
          <p:cNvPicPr preferRelativeResize="0"/>
          <p:nvPr/>
        </p:nvPicPr>
        <p:blipFill>
          <a:blip r:embed="rId3">
            <a:alphaModFix/>
          </a:blip>
          <a:stretch>
            <a:fillRect/>
          </a:stretch>
        </p:blipFill>
        <p:spPr>
          <a:xfrm>
            <a:off x="5917950" y="504100"/>
            <a:ext cx="3226051" cy="1825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Olympics affect the consumer spending? </a:t>
            </a:r>
            <a:endParaRPr/>
          </a:p>
        </p:txBody>
      </p:sp>
      <p:sp>
        <p:nvSpPr>
          <p:cNvPr id="205" name="Google Shape;205;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a:bodyPr>
          <a:lstStyle/>
          <a:p>
            <a:pPr indent="-292100" lvl="0" marL="457200" rtl="0" algn="l">
              <a:spcBef>
                <a:spcPts val="1200"/>
              </a:spcBef>
              <a:spcAft>
                <a:spcPts val="0"/>
              </a:spcAft>
              <a:buSzPct val="100000"/>
              <a:buChar char="●"/>
            </a:pPr>
            <a:r>
              <a:rPr lang="en" sz="4000"/>
              <a:t>By being selected  to host the Olympic Games, it has been regarded by many as a major win. </a:t>
            </a:r>
            <a:endParaRPr sz="4000"/>
          </a:p>
          <a:p>
            <a:pPr indent="0" lvl="0" marL="457200" rtl="0" algn="l">
              <a:spcBef>
                <a:spcPts val="1200"/>
              </a:spcBef>
              <a:spcAft>
                <a:spcPts val="0"/>
              </a:spcAft>
              <a:buNone/>
            </a:pPr>
            <a:r>
              <a:t/>
            </a:r>
            <a:endParaRPr sz="4000"/>
          </a:p>
          <a:p>
            <a:pPr indent="-292100" lvl="0" marL="457200" rtl="0" algn="l">
              <a:spcBef>
                <a:spcPts val="1200"/>
              </a:spcBef>
              <a:spcAft>
                <a:spcPts val="0"/>
              </a:spcAft>
              <a:buSzPct val="100000"/>
              <a:buChar char="●"/>
            </a:pPr>
            <a:r>
              <a:rPr lang="en" sz="4000"/>
              <a:t>Fans across the globe believe that hosting the Olympic Games can increase tourism which can boost local economi</a:t>
            </a:r>
            <a:r>
              <a:rPr lang="en" sz="4000"/>
              <a:t>es</a:t>
            </a:r>
            <a:r>
              <a:rPr lang="en" sz="4000"/>
              <a:t>, and grow a host country's global trade and stature. </a:t>
            </a:r>
            <a:endParaRPr sz="4000"/>
          </a:p>
          <a:p>
            <a:pPr indent="0" lvl="0" marL="457200" rtl="0" algn="l">
              <a:spcBef>
                <a:spcPts val="1200"/>
              </a:spcBef>
              <a:spcAft>
                <a:spcPts val="0"/>
              </a:spcAft>
              <a:buNone/>
            </a:pPr>
            <a:r>
              <a:t/>
            </a:r>
            <a:endParaRPr sz="4000"/>
          </a:p>
          <a:p>
            <a:pPr indent="-292100" lvl="0" marL="457200" rtl="0" algn="l">
              <a:spcBef>
                <a:spcPts val="1200"/>
              </a:spcBef>
              <a:spcAft>
                <a:spcPts val="0"/>
              </a:spcAft>
              <a:buSzPct val="100000"/>
              <a:buChar char="●"/>
            </a:pPr>
            <a:r>
              <a:rPr lang="en" sz="4000"/>
              <a:t>Is that really the case? </a:t>
            </a:r>
            <a:endParaRPr sz="40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6525" y="6246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a:t>Pros #1 : </a:t>
            </a:r>
            <a:r>
              <a:rPr lang="en"/>
              <a:t>The Olympics increase valuable tourism, which can boost local economies (1976) </a:t>
            </a:r>
            <a:endParaRPr/>
          </a:p>
          <a:p>
            <a:pPr indent="0" lvl="0" marL="0" rtl="0" algn="l">
              <a:spcBef>
                <a:spcPts val="1200"/>
              </a:spcBef>
              <a:spcAft>
                <a:spcPts val="0"/>
              </a:spcAft>
              <a:buNone/>
            </a:pPr>
            <a:r>
              <a:t/>
            </a:r>
            <a:endParaRPr/>
          </a:p>
        </p:txBody>
      </p:sp>
      <p:pic>
        <p:nvPicPr>
          <p:cNvPr id="211" name="Google Shape;211;p29"/>
          <p:cNvPicPr preferRelativeResize="0"/>
          <p:nvPr/>
        </p:nvPicPr>
        <p:blipFill rotWithShape="1">
          <a:blip r:embed="rId3">
            <a:alphaModFix/>
          </a:blip>
          <a:srcRect b="4095" l="2828" r="8219" t="0"/>
          <a:stretch/>
        </p:blipFill>
        <p:spPr>
          <a:xfrm>
            <a:off x="65750" y="1573150"/>
            <a:ext cx="3221999" cy="3285401"/>
          </a:xfrm>
          <a:prstGeom prst="rect">
            <a:avLst/>
          </a:prstGeom>
          <a:noFill/>
          <a:ln>
            <a:noFill/>
          </a:ln>
        </p:spPr>
      </p:pic>
      <p:pic>
        <p:nvPicPr>
          <p:cNvPr id="212" name="Google Shape;212;p29"/>
          <p:cNvPicPr preferRelativeResize="0"/>
          <p:nvPr/>
        </p:nvPicPr>
        <p:blipFill rotWithShape="1">
          <a:blip r:embed="rId4">
            <a:alphaModFix/>
          </a:blip>
          <a:srcRect b="1223" l="2291" r="2633" t="1670"/>
          <a:stretch/>
        </p:blipFill>
        <p:spPr>
          <a:xfrm>
            <a:off x="3346200" y="1573150"/>
            <a:ext cx="3068550" cy="3572675"/>
          </a:xfrm>
          <a:prstGeom prst="rect">
            <a:avLst/>
          </a:prstGeom>
          <a:noFill/>
          <a:ln>
            <a:noFill/>
          </a:ln>
        </p:spPr>
      </p:pic>
      <p:pic>
        <p:nvPicPr>
          <p:cNvPr id="213" name="Google Shape;213;p29"/>
          <p:cNvPicPr preferRelativeResize="0"/>
          <p:nvPr/>
        </p:nvPicPr>
        <p:blipFill rotWithShape="1">
          <a:blip r:embed="rId5">
            <a:alphaModFix/>
          </a:blip>
          <a:srcRect b="1516" l="2177" r="1918" t="0"/>
          <a:stretch/>
        </p:blipFill>
        <p:spPr>
          <a:xfrm>
            <a:off x="6473200" y="1692125"/>
            <a:ext cx="2564449" cy="3319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727650" y="63920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a:t>Pros#2: </a:t>
            </a:r>
            <a:r>
              <a:rPr lang="en"/>
              <a:t>The Olympics increase a host country's global trade and stature</a:t>
            </a:r>
            <a:endParaRPr/>
          </a:p>
          <a:p>
            <a:pPr indent="0" lvl="0" marL="0" rtl="0" algn="l">
              <a:spcBef>
                <a:spcPts val="1200"/>
              </a:spcBef>
              <a:spcAft>
                <a:spcPts val="0"/>
              </a:spcAft>
              <a:buNone/>
            </a:pPr>
            <a:r>
              <a:t/>
            </a:r>
            <a:endParaRPr/>
          </a:p>
        </p:txBody>
      </p:sp>
      <p:pic>
        <p:nvPicPr>
          <p:cNvPr id="219" name="Google Shape;219;p30"/>
          <p:cNvPicPr preferRelativeResize="0"/>
          <p:nvPr/>
        </p:nvPicPr>
        <p:blipFill>
          <a:blip r:embed="rId3">
            <a:alphaModFix/>
          </a:blip>
          <a:stretch>
            <a:fillRect/>
          </a:stretch>
        </p:blipFill>
        <p:spPr>
          <a:xfrm>
            <a:off x="152400" y="1614650"/>
            <a:ext cx="3080649" cy="3376449"/>
          </a:xfrm>
          <a:prstGeom prst="rect">
            <a:avLst/>
          </a:prstGeom>
          <a:noFill/>
          <a:ln>
            <a:noFill/>
          </a:ln>
        </p:spPr>
      </p:pic>
      <p:pic>
        <p:nvPicPr>
          <p:cNvPr id="220" name="Google Shape;220;p30"/>
          <p:cNvPicPr preferRelativeResize="0"/>
          <p:nvPr/>
        </p:nvPicPr>
        <p:blipFill>
          <a:blip r:embed="rId4">
            <a:alphaModFix/>
          </a:blip>
          <a:stretch>
            <a:fillRect/>
          </a:stretch>
        </p:blipFill>
        <p:spPr>
          <a:xfrm>
            <a:off x="3233050" y="1614650"/>
            <a:ext cx="3076400" cy="3376450"/>
          </a:xfrm>
          <a:prstGeom prst="rect">
            <a:avLst/>
          </a:prstGeom>
          <a:noFill/>
          <a:ln>
            <a:noFill/>
          </a:ln>
        </p:spPr>
      </p:pic>
      <p:pic>
        <p:nvPicPr>
          <p:cNvPr id="221" name="Google Shape;221;p30"/>
          <p:cNvPicPr preferRelativeResize="0"/>
          <p:nvPr/>
        </p:nvPicPr>
        <p:blipFill>
          <a:blip r:embed="rId5">
            <a:alphaModFix/>
          </a:blip>
          <a:stretch>
            <a:fillRect/>
          </a:stretch>
        </p:blipFill>
        <p:spPr>
          <a:xfrm>
            <a:off x="6309450" y="1614650"/>
            <a:ext cx="2786649" cy="3376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727650" y="726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Cons#1: </a:t>
            </a:r>
            <a:r>
              <a:rPr lang="en"/>
              <a:t>The Olympics are a financial drain on host countries</a:t>
            </a:r>
            <a:endParaRPr/>
          </a:p>
        </p:txBody>
      </p:sp>
      <p:pic>
        <p:nvPicPr>
          <p:cNvPr id="227" name="Google Shape;227;p31"/>
          <p:cNvPicPr preferRelativeResize="0"/>
          <p:nvPr/>
        </p:nvPicPr>
        <p:blipFill>
          <a:blip r:embed="rId3">
            <a:alphaModFix/>
          </a:blip>
          <a:stretch>
            <a:fillRect/>
          </a:stretch>
        </p:blipFill>
        <p:spPr>
          <a:xfrm>
            <a:off x="152400" y="2006250"/>
            <a:ext cx="2610110" cy="2984850"/>
          </a:xfrm>
          <a:prstGeom prst="rect">
            <a:avLst/>
          </a:prstGeom>
          <a:noFill/>
          <a:ln>
            <a:noFill/>
          </a:ln>
        </p:spPr>
      </p:pic>
      <p:pic>
        <p:nvPicPr>
          <p:cNvPr id="228" name="Google Shape;228;p31"/>
          <p:cNvPicPr preferRelativeResize="0"/>
          <p:nvPr/>
        </p:nvPicPr>
        <p:blipFill>
          <a:blip r:embed="rId4">
            <a:alphaModFix/>
          </a:blip>
          <a:stretch>
            <a:fillRect/>
          </a:stretch>
        </p:blipFill>
        <p:spPr>
          <a:xfrm>
            <a:off x="2914910" y="2006250"/>
            <a:ext cx="2595331" cy="2984850"/>
          </a:xfrm>
          <a:prstGeom prst="rect">
            <a:avLst/>
          </a:prstGeom>
          <a:noFill/>
          <a:ln>
            <a:noFill/>
          </a:ln>
        </p:spPr>
      </p:pic>
      <p:pic>
        <p:nvPicPr>
          <p:cNvPr id="229" name="Google Shape;229;p31"/>
          <p:cNvPicPr preferRelativeResize="0"/>
          <p:nvPr/>
        </p:nvPicPr>
        <p:blipFill>
          <a:blip r:embed="rId5">
            <a:alphaModFix/>
          </a:blip>
          <a:stretch>
            <a:fillRect/>
          </a:stretch>
        </p:blipFill>
        <p:spPr>
          <a:xfrm>
            <a:off x="5662641" y="2006250"/>
            <a:ext cx="2670195"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81300" y="0"/>
            <a:ext cx="8981400" cy="8928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300"/>
              <a:t>Items of Household final consumption expenditure, Canada </a:t>
            </a:r>
            <a:endParaRPr sz="2300"/>
          </a:p>
          <a:p>
            <a:pPr indent="0" lvl="0" marL="0" rtl="0" algn="ctr">
              <a:spcBef>
                <a:spcPts val="0"/>
              </a:spcBef>
              <a:spcAft>
                <a:spcPts val="0"/>
              </a:spcAft>
              <a:buNone/>
            </a:pPr>
            <a:r>
              <a:rPr lang="en" sz="2300"/>
              <a:t>(1961-2023)</a:t>
            </a:r>
            <a:endParaRPr sz="1900"/>
          </a:p>
        </p:txBody>
      </p:sp>
      <p:graphicFrame>
        <p:nvGraphicFramePr>
          <p:cNvPr id="94" name="Google Shape;94;p14"/>
          <p:cNvGraphicFramePr/>
          <p:nvPr/>
        </p:nvGraphicFramePr>
        <p:xfrm>
          <a:off x="13975" y="1415725"/>
          <a:ext cx="3000000" cy="3000000"/>
        </p:xfrm>
        <a:graphic>
          <a:graphicData uri="http://schemas.openxmlformats.org/drawingml/2006/table">
            <a:tbl>
              <a:tblPr>
                <a:noFill/>
                <a:tableStyleId>{15A04E14-1497-419C-AB50-0AA06243F971}</a:tableStyleId>
              </a:tblPr>
              <a:tblGrid>
                <a:gridCol w="5134575"/>
                <a:gridCol w="3846825"/>
              </a:tblGrid>
              <a:tr h="3104300">
                <a:tc>
                  <a:txBody>
                    <a:bodyPr/>
                    <a:lstStyle/>
                    <a:p>
                      <a:pPr indent="-309245" lvl="0" marL="457200" rtl="0" algn="l">
                        <a:lnSpc>
                          <a:spcPct val="200000"/>
                        </a:lnSpc>
                        <a:spcBef>
                          <a:spcPts val="0"/>
                        </a:spcBef>
                        <a:spcAft>
                          <a:spcPts val="0"/>
                        </a:spcAft>
                        <a:buClr>
                          <a:schemeClr val="dk1"/>
                        </a:buClr>
                        <a:buSzPts val="1270"/>
                        <a:buFont typeface="Lato"/>
                        <a:buAutoNum type="arabicPeriod"/>
                      </a:pPr>
                      <a:r>
                        <a:rPr lang="en" sz="1270">
                          <a:solidFill>
                            <a:schemeClr val="dk1"/>
                          </a:solidFill>
                          <a:latin typeface="Lato"/>
                          <a:ea typeface="Lato"/>
                          <a:cs typeface="Lato"/>
                          <a:sym typeface="Lato"/>
                        </a:rPr>
                        <a:t>Alcoholic beverage, tobacco and cannabis     </a:t>
                      </a:r>
                      <a:endParaRPr sz="1270">
                        <a:solidFill>
                          <a:schemeClr val="dk1"/>
                        </a:solidFill>
                        <a:latin typeface="Lato"/>
                        <a:ea typeface="Lato"/>
                        <a:cs typeface="Lato"/>
                        <a:sym typeface="Lato"/>
                      </a:endParaRPr>
                    </a:p>
                    <a:p>
                      <a:pPr indent="-309245" lvl="0" marL="457200" rtl="0" algn="l">
                        <a:lnSpc>
                          <a:spcPct val="200000"/>
                        </a:lnSpc>
                        <a:spcBef>
                          <a:spcPts val="0"/>
                        </a:spcBef>
                        <a:spcAft>
                          <a:spcPts val="0"/>
                        </a:spcAft>
                        <a:buClr>
                          <a:schemeClr val="dk1"/>
                        </a:buClr>
                        <a:buSzPts val="1270"/>
                        <a:buFont typeface="Lato"/>
                        <a:buAutoNum type="arabicPeriod"/>
                      </a:pPr>
                      <a:r>
                        <a:rPr lang="en" sz="1270">
                          <a:solidFill>
                            <a:schemeClr val="dk1"/>
                          </a:solidFill>
                          <a:latin typeface="Lato"/>
                          <a:ea typeface="Lato"/>
                          <a:cs typeface="Lato"/>
                          <a:sym typeface="Lato"/>
                        </a:rPr>
                        <a:t>Communication</a:t>
                      </a:r>
                      <a:endParaRPr sz="1270">
                        <a:solidFill>
                          <a:schemeClr val="dk1"/>
                        </a:solidFill>
                        <a:latin typeface="Lato"/>
                        <a:ea typeface="Lato"/>
                        <a:cs typeface="Lato"/>
                        <a:sym typeface="Lato"/>
                      </a:endParaRPr>
                    </a:p>
                    <a:p>
                      <a:pPr indent="-309245" lvl="0" marL="457200" rtl="0" algn="l">
                        <a:lnSpc>
                          <a:spcPct val="200000"/>
                        </a:lnSpc>
                        <a:spcBef>
                          <a:spcPts val="0"/>
                        </a:spcBef>
                        <a:spcAft>
                          <a:spcPts val="0"/>
                        </a:spcAft>
                        <a:buClr>
                          <a:schemeClr val="dk1"/>
                        </a:buClr>
                        <a:buSzPts val="1270"/>
                        <a:buFont typeface="Lato"/>
                        <a:buAutoNum type="arabicPeriod"/>
                      </a:pPr>
                      <a:r>
                        <a:rPr lang="en" sz="1270">
                          <a:solidFill>
                            <a:schemeClr val="dk1"/>
                          </a:solidFill>
                          <a:latin typeface="Lato"/>
                          <a:ea typeface="Lato"/>
                          <a:cs typeface="Lato"/>
                          <a:sym typeface="Lato"/>
                        </a:rPr>
                        <a:t>Food and non-alcoholic beverage</a:t>
                      </a:r>
                      <a:endParaRPr sz="1270">
                        <a:solidFill>
                          <a:schemeClr val="dk1"/>
                        </a:solidFill>
                        <a:latin typeface="Lato"/>
                        <a:ea typeface="Lato"/>
                        <a:cs typeface="Lato"/>
                        <a:sym typeface="Lato"/>
                      </a:endParaRPr>
                    </a:p>
                    <a:p>
                      <a:pPr indent="-309245" lvl="0" marL="457200" rtl="0" algn="l">
                        <a:lnSpc>
                          <a:spcPct val="200000"/>
                        </a:lnSpc>
                        <a:spcBef>
                          <a:spcPts val="0"/>
                        </a:spcBef>
                        <a:spcAft>
                          <a:spcPts val="0"/>
                        </a:spcAft>
                        <a:buClr>
                          <a:schemeClr val="dk1"/>
                        </a:buClr>
                        <a:buSzPts val="1270"/>
                        <a:buFont typeface="Lato"/>
                        <a:buAutoNum type="arabicPeriod"/>
                      </a:pPr>
                      <a:r>
                        <a:rPr lang="en" sz="1270">
                          <a:solidFill>
                            <a:schemeClr val="dk1"/>
                          </a:solidFill>
                          <a:latin typeface="Lato"/>
                          <a:ea typeface="Lato"/>
                          <a:cs typeface="Lato"/>
                          <a:sym typeface="Lato"/>
                        </a:rPr>
                        <a:t>Furnishings, household equipment and other goods and services related to dwelling and property</a:t>
                      </a:r>
                      <a:endParaRPr sz="1270">
                        <a:solidFill>
                          <a:schemeClr val="dk1"/>
                        </a:solidFill>
                        <a:latin typeface="Lato"/>
                        <a:ea typeface="Lato"/>
                        <a:cs typeface="Lato"/>
                        <a:sym typeface="Lato"/>
                      </a:endParaRPr>
                    </a:p>
                    <a:p>
                      <a:pPr indent="-309245" lvl="0" marL="457200" rtl="0" algn="l">
                        <a:lnSpc>
                          <a:spcPct val="200000"/>
                        </a:lnSpc>
                        <a:spcBef>
                          <a:spcPts val="0"/>
                        </a:spcBef>
                        <a:spcAft>
                          <a:spcPts val="0"/>
                        </a:spcAft>
                        <a:buClr>
                          <a:schemeClr val="dk1"/>
                        </a:buClr>
                        <a:buSzPts val="1270"/>
                        <a:buFont typeface="Lato"/>
                        <a:buAutoNum type="arabicPeriod"/>
                      </a:pPr>
                      <a:r>
                        <a:rPr lang="en" sz="1270">
                          <a:solidFill>
                            <a:schemeClr val="dk1"/>
                          </a:solidFill>
                          <a:latin typeface="Lato"/>
                          <a:ea typeface="Lato"/>
                          <a:cs typeface="Lato"/>
                          <a:sym typeface="Lato"/>
                        </a:rPr>
                        <a:t>Insurance and financial services</a:t>
                      </a:r>
                      <a:endParaRPr sz="1270">
                        <a:solidFill>
                          <a:schemeClr val="dk1"/>
                        </a:solidFill>
                        <a:latin typeface="Lato"/>
                        <a:ea typeface="Lato"/>
                        <a:cs typeface="Lato"/>
                        <a:sym typeface="Lato"/>
                      </a:endParaRPr>
                    </a:p>
                    <a:p>
                      <a:pPr indent="-309245" lvl="0" marL="457200" rtl="0" algn="l">
                        <a:lnSpc>
                          <a:spcPct val="200000"/>
                        </a:lnSpc>
                        <a:spcBef>
                          <a:spcPts val="0"/>
                        </a:spcBef>
                        <a:spcAft>
                          <a:spcPts val="0"/>
                        </a:spcAft>
                        <a:buClr>
                          <a:schemeClr val="dk1"/>
                        </a:buClr>
                        <a:buSzPts val="1270"/>
                        <a:buFont typeface="Lato"/>
                        <a:buAutoNum type="arabicPeriod"/>
                      </a:pPr>
                      <a:r>
                        <a:rPr lang="en" sz="1270">
                          <a:solidFill>
                            <a:schemeClr val="dk1"/>
                          </a:solidFill>
                          <a:latin typeface="Lato"/>
                          <a:ea typeface="Lato"/>
                          <a:cs typeface="Lato"/>
                          <a:sym typeface="Lato"/>
                        </a:rPr>
                        <a:t>Net expenditure abroad</a:t>
                      </a:r>
                      <a:endParaRPr sz="1270">
                        <a:solidFill>
                          <a:schemeClr val="dk1"/>
                        </a:solidFill>
                        <a:latin typeface="Lato"/>
                        <a:ea typeface="Lato"/>
                        <a:cs typeface="Lato"/>
                        <a:sym typeface="Lato"/>
                      </a:endParaRPr>
                    </a:p>
                    <a:p>
                      <a:pPr indent="-309245" lvl="0" marL="457200" rtl="0" algn="l">
                        <a:lnSpc>
                          <a:spcPct val="200000"/>
                        </a:lnSpc>
                        <a:spcBef>
                          <a:spcPts val="0"/>
                        </a:spcBef>
                        <a:spcAft>
                          <a:spcPts val="0"/>
                        </a:spcAft>
                        <a:buClr>
                          <a:schemeClr val="dk1"/>
                        </a:buClr>
                        <a:buSzPts val="1270"/>
                        <a:buFont typeface="Lato"/>
                        <a:buAutoNum type="arabicPeriod"/>
                      </a:pPr>
                      <a:r>
                        <a:rPr lang="en" sz="1270">
                          <a:solidFill>
                            <a:schemeClr val="dk1"/>
                          </a:solidFill>
                          <a:latin typeface="Lato"/>
                          <a:ea typeface="Lato"/>
                          <a:cs typeface="Lato"/>
                          <a:sym typeface="Lato"/>
                        </a:rPr>
                        <a:t>Clothing and footwear</a:t>
                      </a:r>
                      <a:endParaRPr sz="1270">
                        <a:solidFill>
                          <a:schemeClr val="dk1"/>
                        </a:solidFill>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50000"/>
                        </a:lnSpc>
                        <a:spcBef>
                          <a:spcPts val="1000"/>
                        </a:spcBef>
                        <a:spcAft>
                          <a:spcPts val="0"/>
                        </a:spcAft>
                        <a:buNone/>
                      </a:pPr>
                      <a:r>
                        <a:rPr lang="en" sz="1270">
                          <a:solidFill>
                            <a:schemeClr val="dk1"/>
                          </a:solidFill>
                          <a:latin typeface="Lato"/>
                          <a:ea typeface="Lato"/>
                          <a:cs typeface="Lato"/>
                          <a:sym typeface="Lato"/>
                        </a:rPr>
                        <a:t>8. </a:t>
                      </a:r>
                      <a:r>
                        <a:rPr lang="en" sz="1270">
                          <a:solidFill>
                            <a:schemeClr val="dk1"/>
                          </a:solidFill>
                          <a:latin typeface="Lato"/>
                          <a:ea typeface="Lato"/>
                          <a:cs typeface="Lato"/>
                          <a:sym typeface="Lato"/>
                        </a:rPr>
                        <a:t>  Education</a:t>
                      </a:r>
                      <a:endParaRPr sz="127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lang="en" sz="1270">
                          <a:solidFill>
                            <a:schemeClr val="dk1"/>
                          </a:solidFill>
                          <a:latin typeface="Lato"/>
                          <a:ea typeface="Lato"/>
                          <a:cs typeface="Lato"/>
                          <a:sym typeface="Lato"/>
                        </a:rPr>
                        <a:t>9.   Food, beverage and accommodation services</a:t>
                      </a:r>
                      <a:endParaRPr sz="127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lang="en" sz="1270">
                          <a:solidFill>
                            <a:schemeClr val="dk1"/>
                          </a:solidFill>
                          <a:latin typeface="Lato"/>
                          <a:ea typeface="Lato"/>
                          <a:cs typeface="Lato"/>
                          <a:sym typeface="Lato"/>
                        </a:rPr>
                        <a:t>10.   Health</a:t>
                      </a:r>
                      <a:endParaRPr sz="127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lang="en" sz="1270">
                          <a:solidFill>
                            <a:schemeClr val="dk1"/>
                          </a:solidFill>
                          <a:latin typeface="Lato"/>
                          <a:ea typeface="Lato"/>
                          <a:cs typeface="Lato"/>
                          <a:sym typeface="Lato"/>
                        </a:rPr>
                        <a:t>11.  Housing, water, electricity, gas, and other fuels</a:t>
                      </a:r>
                      <a:endParaRPr sz="127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lang="en" sz="1270">
                          <a:solidFill>
                            <a:schemeClr val="dk1"/>
                          </a:solidFill>
                          <a:latin typeface="Lato"/>
                          <a:ea typeface="Lato"/>
                          <a:cs typeface="Lato"/>
                          <a:sym typeface="Lato"/>
                        </a:rPr>
                        <a:t>12. Miscellaneous goods and services</a:t>
                      </a:r>
                      <a:endParaRPr sz="127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lang="en" sz="1270">
                          <a:solidFill>
                            <a:schemeClr val="dk1"/>
                          </a:solidFill>
                          <a:latin typeface="Lato"/>
                          <a:ea typeface="Lato"/>
                          <a:cs typeface="Lato"/>
                          <a:sym typeface="Lato"/>
                        </a:rPr>
                        <a:t>13. Recreation and culture</a:t>
                      </a:r>
                      <a:endParaRPr sz="1270">
                        <a:solidFill>
                          <a:schemeClr val="dk1"/>
                        </a:solidFill>
                        <a:latin typeface="Lato"/>
                        <a:ea typeface="Lato"/>
                        <a:cs typeface="Lato"/>
                        <a:sym typeface="Lato"/>
                      </a:endParaRPr>
                    </a:p>
                    <a:p>
                      <a:pPr indent="0" lvl="0" marL="0" rtl="0" algn="l">
                        <a:lnSpc>
                          <a:spcPct val="150000"/>
                        </a:lnSpc>
                        <a:spcBef>
                          <a:spcPts val="1000"/>
                        </a:spcBef>
                        <a:spcAft>
                          <a:spcPts val="0"/>
                        </a:spcAft>
                        <a:buNone/>
                      </a:pPr>
                      <a:r>
                        <a:rPr lang="en" sz="1270">
                          <a:solidFill>
                            <a:schemeClr val="dk1"/>
                          </a:solidFill>
                          <a:latin typeface="Lato"/>
                          <a:ea typeface="Lato"/>
                          <a:cs typeface="Lato"/>
                          <a:sym typeface="Lato"/>
                        </a:rPr>
                        <a:t>14.  Transport</a:t>
                      </a:r>
                      <a:endParaRPr sz="1270">
                        <a:solidFill>
                          <a:schemeClr val="dk1"/>
                        </a:solidFill>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95" name="Google Shape;95;p14"/>
          <p:cNvPicPr preferRelativeResize="0"/>
          <p:nvPr/>
        </p:nvPicPr>
        <p:blipFill rotWithShape="1">
          <a:blip r:embed="rId3">
            <a:alphaModFix/>
          </a:blip>
          <a:srcRect b="76936" l="9994" r="66004" t="12997"/>
          <a:stretch/>
        </p:blipFill>
        <p:spPr>
          <a:xfrm>
            <a:off x="429925" y="601000"/>
            <a:ext cx="2194699" cy="517725"/>
          </a:xfrm>
          <a:prstGeom prst="rect">
            <a:avLst/>
          </a:prstGeom>
          <a:noFill/>
          <a:ln>
            <a:noFill/>
          </a:ln>
        </p:spPr>
      </p:pic>
      <p:sp>
        <p:nvSpPr>
          <p:cNvPr id="96" name="Google Shape;96;p14"/>
          <p:cNvSpPr txBox="1"/>
          <p:nvPr/>
        </p:nvSpPr>
        <p:spPr>
          <a:xfrm>
            <a:off x="13975" y="4520025"/>
            <a:ext cx="6482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sz="900">
                <a:solidFill>
                  <a:srgbClr val="333333"/>
                </a:solidFill>
                <a:highlight>
                  <a:srgbClr val="FFFFFF"/>
                </a:highlight>
              </a:rPr>
              <a:t>Statistics Canada. </a:t>
            </a:r>
            <a:r>
              <a:rPr lang="en" sz="900" u="sng">
                <a:solidFill>
                  <a:srgbClr val="284162"/>
                </a:solidFill>
                <a:highlight>
                  <a:srgbClr val="FFFFFF"/>
                </a:highlight>
                <a:hlinkClick r:id="rId4">
                  <a:extLst>
                    <a:ext uri="{A12FA001-AC4F-418D-AE19-62706E023703}">
                      <ahyp:hlinkClr val="tx"/>
                    </a:ext>
                  </a:extLst>
                </a:hlinkClick>
              </a:rPr>
              <a:t>Table 36-10-0107-01  Household final consumption expenditure, quarterly, Canada (x 1,000,000)</a:t>
            </a:r>
            <a:endParaRPr sz="900" u="sng">
              <a:solidFill>
                <a:srgbClr val="284162"/>
              </a:solidFill>
              <a:highlight>
                <a:srgbClr val="FFFFFF"/>
              </a:highlight>
            </a:endParaRPr>
          </a:p>
          <a:p>
            <a:pPr indent="0" lvl="0" marL="0" rtl="0" algn="l">
              <a:spcBef>
                <a:spcPts val="0"/>
              </a:spcBef>
              <a:spcAft>
                <a:spcPts val="0"/>
              </a:spcAft>
              <a:buNone/>
            </a:pPr>
            <a:r>
              <a:rPr b="1" lang="en" sz="900">
                <a:solidFill>
                  <a:srgbClr val="333333"/>
                </a:solidFill>
                <a:highlight>
                  <a:srgbClr val="FFFFFF"/>
                </a:highlight>
              </a:rPr>
              <a:t>DOI: </a:t>
            </a:r>
            <a:r>
              <a:rPr lang="en" sz="900" u="sng">
                <a:solidFill>
                  <a:srgbClr val="284162"/>
                </a:solidFill>
                <a:highlight>
                  <a:srgbClr val="FFFFFF"/>
                </a:highlight>
                <a:hlinkClick r:id="rId5">
                  <a:extLst>
                    <a:ext uri="{A12FA001-AC4F-418D-AE19-62706E023703}">
                      <ahyp:hlinkClr val="tx"/>
                    </a:ext>
                  </a:extLst>
                </a:hlinkClick>
              </a:rPr>
              <a:t>https://doi.org/10.25318/3610010701-eng</a:t>
            </a:r>
            <a:endParaRPr sz="900" u="sng">
              <a:solidFill>
                <a:srgbClr val="284162"/>
              </a:solidFill>
              <a:highlight>
                <a:srgbClr val="FFFFFF"/>
              </a:highligh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727650" y="756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Cons#2: </a:t>
            </a:r>
            <a:r>
              <a:rPr lang="en"/>
              <a:t>Displacement</a:t>
            </a:r>
            <a:r>
              <a:rPr lang="en"/>
              <a:t> of local residents and disruption of </a:t>
            </a:r>
            <a:r>
              <a:rPr lang="en"/>
              <a:t>communities</a:t>
            </a:r>
            <a:r>
              <a:rPr lang="en"/>
              <a:t> </a:t>
            </a:r>
            <a:endParaRPr/>
          </a:p>
        </p:txBody>
      </p:sp>
      <p:pic>
        <p:nvPicPr>
          <p:cNvPr id="235" name="Google Shape;235;p32"/>
          <p:cNvPicPr preferRelativeResize="0"/>
          <p:nvPr/>
        </p:nvPicPr>
        <p:blipFill>
          <a:blip r:embed="rId3">
            <a:alphaModFix/>
          </a:blip>
          <a:stretch>
            <a:fillRect/>
          </a:stretch>
        </p:blipFill>
        <p:spPr>
          <a:xfrm>
            <a:off x="152400" y="2006250"/>
            <a:ext cx="2635234" cy="2984850"/>
          </a:xfrm>
          <a:prstGeom prst="rect">
            <a:avLst/>
          </a:prstGeom>
          <a:noFill/>
          <a:ln>
            <a:noFill/>
          </a:ln>
        </p:spPr>
      </p:pic>
      <p:pic>
        <p:nvPicPr>
          <p:cNvPr id="236" name="Google Shape;236;p32"/>
          <p:cNvPicPr preferRelativeResize="0"/>
          <p:nvPr/>
        </p:nvPicPr>
        <p:blipFill>
          <a:blip r:embed="rId4">
            <a:alphaModFix/>
          </a:blip>
          <a:stretch>
            <a:fillRect/>
          </a:stretch>
        </p:blipFill>
        <p:spPr>
          <a:xfrm>
            <a:off x="2940025" y="1673100"/>
            <a:ext cx="3105925" cy="3318001"/>
          </a:xfrm>
          <a:prstGeom prst="rect">
            <a:avLst/>
          </a:prstGeom>
          <a:noFill/>
          <a:ln>
            <a:noFill/>
          </a:ln>
        </p:spPr>
      </p:pic>
      <p:pic>
        <p:nvPicPr>
          <p:cNvPr id="237" name="Google Shape;237;p32"/>
          <p:cNvPicPr preferRelativeResize="0"/>
          <p:nvPr/>
        </p:nvPicPr>
        <p:blipFill>
          <a:blip r:embed="rId5">
            <a:alphaModFix/>
          </a:blip>
          <a:stretch>
            <a:fillRect/>
          </a:stretch>
        </p:blipFill>
        <p:spPr>
          <a:xfrm>
            <a:off x="6198350" y="1673100"/>
            <a:ext cx="2793249" cy="3278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consumer spending affected by the Olympics? </a:t>
            </a:r>
            <a:endParaRPr/>
          </a:p>
          <a:p>
            <a:pPr indent="0" lvl="0" marL="0" rtl="0" algn="l">
              <a:spcBef>
                <a:spcPts val="0"/>
              </a:spcBef>
              <a:spcAft>
                <a:spcPts val="0"/>
              </a:spcAft>
              <a:buNone/>
            </a:pPr>
            <a:r>
              <a:rPr lang="en"/>
              <a:t>(response to the hypothesis)</a:t>
            </a:r>
            <a:endParaRPr/>
          </a:p>
        </p:txBody>
      </p:sp>
      <p:sp>
        <p:nvSpPr>
          <p:cNvPr id="243" name="Google Shape;243;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1200"/>
              </a:spcBef>
              <a:spcAft>
                <a:spcPts val="0"/>
              </a:spcAft>
              <a:buSzPts val="1300"/>
              <a:buChar char="●"/>
            </a:pPr>
            <a:r>
              <a:rPr lang="en"/>
              <a:t>The impact of the Olympics on consumer spending will vary depending on factors, such as  country's economic conditions, the scale of the event, and strategies which were implemented by local businesses and government.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While analysing the data, the Olympics did show the </a:t>
            </a:r>
            <a:r>
              <a:rPr lang="en"/>
              <a:t>potential to be both beneficial but also destructive on consumer spending hence, it </a:t>
            </a:r>
            <a:r>
              <a:rPr lang="en"/>
              <a:t>was hard to distinguish whether the hypothesis did stand or not.  </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Expenses of Housing_Water and Electricity Before Recession</a:t>
            </a:r>
            <a:endParaRPr/>
          </a:p>
        </p:txBody>
      </p:sp>
      <p:sp>
        <p:nvSpPr>
          <p:cNvPr id="249" name="Google Shape;249;p34"/>
          <p:cNvSpPr txBox="1"/>
          <p:nvPr>
            <p:ph idx="1" type="body"/>
          </p:nvPr>
        </p:nvSpPr>
        <p:spPr>
          <a:xfrm>
            <a:off x="729450" y="2078875"/>
            <a:ext cx="3357900" cy="2911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a:p>
          <a:p>
            <a:pPr indent="-311150" lvl="0" marL="457200" rtl="0" algn="l">
              <a:spcBef>
                <a:spcPts val="1200"/>
              </a:spcBef>
              <a:spcAft>
                <a:spcPts val="0"/>
              </a:spcAft>
              <a:buSzPts val="1300"/>
              <a:buChar char="●"/>
            </a:pPr>
            <a:r>
              <a:rPr b="1" lang="en"/>
              <a:t>Housing,Water and Electricity expenses increase gradually before 5 years of Recession.</a:t>
            </a:r>
            <a:endParaRPr b="1"/>
          </a:p>
          <a:p>
            <a:pPr indent="-311150" lvl="0" marL="457200" rtl="0" algn="l">
              <a:spcBef>
                <a:spcPts val="0"/>
              </a:spcBef>
              <a:spcAft>
                <a:spcPts val="0"/>
              </a:spcAft>
              <a:buSzPts val="1300"/>
              <a:buChar char="●"/>
            </a:pPr>
            <a:r>
              <a:rPr b="1" lang="en"/>
              <a:t>Recession Period was 07 to 09</a:t>
            </a:r>
            <a:endParaRPr b="1"/>
          </a:p>
          <a:p>
            <a:pPr indent="-311150" lvl="0" marL="457200" rtl="0" algn="l">
              <a:spcBef>
                <a:spcPts val="0"/>
              </a:spcBef>
              <a:spcAft>
                <a:spcPts val="0"/>
              </a:spcAft>
              <a:buSzPts val="1300"/>
              <a:buChar char="●"/>
            </a:pPr>
            <a:r>
              <a:rPr b="1" lang="en"/>
              <a:t>720K million Dollars in 2003 and Increased up to 860K million Dollars by 2009</a:t>
            </a:r>
            <a:endParaRPr b="1"/>
          </a:p>
        </p:txBody>
      </p:sp>
      <p:pic>
        <p:nvPicPr>
          <p:cNvPr id="250" name="Google Shape;250;p34"/>
          <p:cNvPicPr preferRelativeResize="0"/>
          <p:nvPr/>
        </p:nvPicPr>
        <p:blipFill>
          <a:blip r:embed="rId3">
            <a:alphaModFix/>
          </a:blip>
          <a:stretch>
            <a:fillRect/>
          </a:stretch>
        </p:blipFill>
        <p:spPr>
          <a:xfrm>
            <a:off x="4239750" y="2006250"/>
            <a:ext cx="4751851" cy="2911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Expenses of Housing_Water and Electricity After Recession</a:t>
            </a:r>
            <a:endParaRPr/>
          </a:p>
        </p:txBody>
      </p:sp>
      <p:sp>
        <p:nvSpPr>
          <p:cNvPr id="256" name="Google Shape;256;p35"/>
          <p:cNvSpPr txBox="1"/>
          <p:nvPr>
            <p:ph idx="1" type="body"/>
          </p:nvPr>
        </p:nvSpPr>
        <p:spPr>
          <a:xfrm>
            <a:off x="729450" y="2078875"/>
            <a:ext cx="3357900" cy="2911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a:p>
          <a:p>
            <a:pPr indent="-311150" lvl="0" marL="457200" rtl="0" algn="l">
              <a:spcBef>
                <a:spcPts val="1200"/>
              </a:spcBef>
              <a:spcAft>
                <a:spcPts val="0"/>
              </a:spcAft>
              <a:buSzPts val="1300"/>
              <a:buChar char="●"/>
            </a:pPr>
            <a:r>
              <a:rPr b="1" lang="en"/>
              <a:t>After Recession again increased gradually</a:t>
            </a:r>
            <a:endParaRPr b="1"/>
          </a:p>
          <a:p>
            <a:pPr indent="-311150" lvl="0" marL="457200" rtl="0" algn="l">
              <a:spcBef>
                <a:spcPts val="0"/>
              </a:spcBef>
              <a:spcAft>
                <a:spcPts val="0"/>
              </a:spcAft>
              <a:buSzPts val="1300"/>
              <a:buChar char="●"/>
            </a:pPr>
            <a:r>
              <a:rPr b="1" lang="en"/>
              <a:t>886K million Dollars in 2010 and Increased up to 1019K million Dollars by 2015</a:t>
            </a:r>
            <a:endParaRPr b="1"/>
          </a:p>
          <a:p>
            <a:pPr indent="-311150" lvl="0" marL="457200" rtl="0" algn="l">
              <a:spcBef>
                <a:spcPts val="0"/>
              </a:spcBef>
              <a:spcAft>
                <a:spcPts val="0"/>
              </a:spcAft>
              <a:buSzPts val="1300"/>
              <a:buChar char="●"/>
            </a:pPr>
            <a:r>
              <a:rPr b="1" lang="en"/>
              <a:t>Expenses  increased by 35.38% during 2003 to 2015.</a:t>
            </a:r>
            <a:endParaRPr b="1"/>
          </a:p>
          <a:p>
            <a:pPr indent="0" lvl="0" marL="0" rtl="0" algn="l">
              <a:spcBef>
                <a:spcPts val="1200"/>
              </a:spcBef>
              <a:spcAft>
                <a:spcPts val="1200"/>
              </a:spcAft>
              <a:buNone/>
            </a:pPr>
            <a:r>
              <a:t/>
            </a:r>
            <a:endParaRPr b="1"/>
          </a:p>
        </p:txBody>
      </p:sp>
      <p:pic>
        <p:nvPicPr>
          <p:cNvPr id="257" name="Google Shape;257;p35"/>
          <p:cNvPicPr preferRelativeResize="0"/>
          <p:nvPr/>
        </p:nvPicPr>
        <p:blipFill>
          <a:blip r:embed="rId3">
            <a:alphaModFix/>
          </a:blip>
          <a:stretch>
            <a:fillRect/>
          </a:stretch>
        </p:blipFill>
        <p:spPr>
          <a:xfrm>
            <a:off x="4239750" y="2006250"/>
            <a:ext cx="4751849" cy="2702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63" name="Google Shape;263;p36"/>
          <p:cNvSpPr txBox="1"/>
          <p:nvPr>
            <p:ph idx="1" type="body"/>
          </p:nvPr>
        </p:nvSpPr>
        <p:spPr>
          <a:xfrm>
            <a:off x="362400" y="1906575"/>
            <a:ext cx="8418900" cy="2433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household expenditures in Canada generally rose from 1961 through the end of 2022, adjusted for inflation.</a:t>
            </a:r>
            <a:endParaRPr/>
          </a:p>
          <a:p>
            <a:pPr indent="-311150" lvl="0" marL="457200" rtl="0" algn="l">
              <a:spcBef>
                <a:spcPts val="0"/>
              </a:spcBef>
              <a:spcAft>
                <a:spcPts val="0"/>
              </a:spcAft>
              <a:buSzPts val="1300"/>
              <a:buChar char="-"/>
            </a:pPr>
            <a:r>
              <a:rPr lang="en"/>
              <a:t>Many items are </a:t>
            </a:r>
            <a:r>
              <a:rPr lang="en"/>
              <a:t>continuous growth </a:t>
            </a:r>
            <a:r>
              <a:rPr lang="en"/>
              <a:t> from: Housing, water, electricity, gas and other fuels, insurance and financial services, and food and non- </a:t>
            </a:r>
            <a:r>
              <a:rPr lang="en"/>
              <a:t>alcoholic</a:t>
            </a:r>
            <a:r>
              <a:rPr lang="en"/>
              <a:t> </a:t>
            </a:r>
            <a:r>
              <a:rPr lang="en"/>
              <a:t>beverage, ect.</a:t>
            </a:r>
            <a:endParaRPr/>
          </a:p>
          <a:p>
            <a:pPr indent="-311150" lvl="0" marL="457200" rtl="0" algn="l">
              <a:spcBef>
                <a:spcPts val="0"/>
              </a:spcBef>
              <a:spcAft>
                <a:spcPts val="0"/>
              </a:spcAft>
              <a:buSzPts val="1300"/>
              <a:buChar char="-"/>
            </a:pPr>
            <a:r>
              <a:rPr lang="en"/>
              <a:t>Housing and Water expenses increased gradually over the years,Inflation doesn’t have much effect on spending.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nvSpPr>
        <p:spPr>
          <a:xfrm>
            <a:off x="1060225" y="1490150"/>
            <a:ext cx="68316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solidFill>
                  <a:srgbClr val="FF9900"/>
                </a:solidFill>
                <a:highlight>
                  <a:srgbClr val="FFFFFF"/>
                </a:highlight>
                <a:latin typeface="Lato"/>
                <a:ea typeface="Lato"/>
                <a:cs typeface="Lato"/>
                <a:sym typeface="Lato"/>
              </a:rPr>
              <a:t>Thank You!</a:t>
            </a:r>
            <a:endParaRPr sz="5000">
              <a:solidFill>
                <a:srgbClr val="FF9900"/>
              </a:solidFill>
              <a:highlight>
                <a:srgbClr val="FFFFFF"/>
              </a:highlight>
              <a:latin typeface="Lato"/>
              <a:ea typeface="Lato"/>
              <a:cs typeface="Lato"/>
              <a:sym typeface="Lato"/>
            </a:endParaRPr>
          </a:p>
          <a:p>
            <a:pPr indent="0" lvl="0" marL="0" rtl="0" algn="l">
              <a:spcBef>
                <a:spcPts val="0"/>
              </a:spcBef>
              <a:spcAft>
                <a:spcPts val="0"/>
              </a:spcAft>
              <a:buNone/>
            </a:pPr>
            <a:r>
              <a:t/>
            </a:r>
            <a:endParaRPr sz="5000">
              <a:solidFill>
                <a:srgbClr val="FF9900"/>
              </a:solidFill>
              <a:highlight>
                <a:srgbClr val="FFFFFF"/>
              </a:highlight>
              <a:latin typeface="Lato"/>
              <a:ea typeface="Lato"/>
              <a:cs typeface="Lato"/>
              <a:sym typeface="Lato"/>
            </a:endParaRPr>
          </a:p>
          <a:p>
            <a:pPr indent="0" lvl="0" marL="0" rtl="0" algn="ctr">
              <a:spcBef>
                <a:spcPts val="0"/>
              </a:spcBef>
              <a:spcAft>
                <a:spcPts val="0"/>
              </a:spcAft>
              <a:buNone/>
            </a:pPr>
            <a:r>
              <a:rPr lang="en" sz="5000">
                <a:solidFill>
                  <a:srgbClr val="FF9900"/>
                </a:solidFill>
                <a:highlight>
                  <a:srgbClr val="FFFFFF"/>
                </a:highlight>
                <a:latin typeface="Lato"/>
                <a:ea typeface="Lato"/>
                <a:cs typeface="Lato"/>
                <a:sym typeface="Lato"/>
              </a:rPr>
              <a:t>Questions?</a:t>
            </a:r>
            <a:endParaRPr sz="5000">
              <a:solidFill>
                <a:srgbClr val="FF9900"/>
              </a:solidFill>
              <a:highlight>
                <a:srgbClr val="FFFFFF"/>
              </a:highlight>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238575" y="0"/>
            <a:ext cx="1557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a:t>
            </a:r>
            <a:endParaRPr/>
          </a:p>
        </p:txBody>
      </p:sp>
      <p:sp>
        <p:nvSpPr>
          <p:cNvPr id="102" name="Google Shape;102;p15"/>
          <p:cNvSpPr txBox="1"/>
          <p:nvPr>
            <p:ph idx="1" type="body"/>
          </p:nvPr>
        </p:nvSpPr>
        <p:spPr>
          <a:xfrm>
            <a:off x="142450" y="611400"/>
            <a:ext cx="2678700" cy="82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Overall Growing Household Expenditures, 1961-2023</a:t>
            </a:r>
            <a:endParaRPr/>
          </a:p>
        </p:txBody>
      </p:sp>
      <p:pic>
        <p:nvPicPr>
          <p:cNvPr id="103" name="Google Shape;103;p15"/>
          <p:cNvPicPr preferRelativeResize="0"/>
          <p:nvPr/>
        </p:nvPicPr>
        <p:blipFill rotWithShape="1">
          <a:blip r:embed="rId3">
            <a:alphaModFix/>
          </a:blip>
          <a:srcRect b="20386" l="2891" r="2938" t="26566"/>
          <a:stretch/>
        </p:blipFill>
        <p:spPr>
          <a:xfrm>
            <a:off x="1008550" y="1542475"/>
            <a:ext cx="6961100" cy="3042750"/>
          </a:xfrm>
          <a:prstGeom prst="rect">
            <a:avLst/>
          </a:prstGeom>
          <a:noFill/>
          <a:ln>
            <a:noFill/>
          </a:ln>
        </p:spPr>
      </p:pic>
      <p:sp>
        <p:nvSpPr>
          <p:cNvPr id="104" name="Google Shape;104;p15"/>
          <p:cNvSpPr txBox="1"/>
          <p:nvPr/>
        </p:nvSpPr>
        <p:spPr>
          <a:xfrm>
            <a:off x="418675" y="3808675"/>
            <a:ext cx="6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14420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 name="Google Shape;110;p16"/>
          <p:cNvSpPr txBox="1"/>
          <p:nvPr>
            <p:ph idx="1" type="body"/>
          </p:nvPr>
        </p:nvSpPr>
        <p:spPr>
          <a:xfrm>
            <a:off x="391825" y="1253800"/>
            <a:ext cx="2941800" cy="315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Detail of Overall Household Expenditures, 1961-2022</a:t>
            </a:r>
            <a:endParaRPr/>
          </a:p>
        </p:txBody>
      </p:sp>
      <p:pic>
        <p:nvPicPr>
          <p:cNvPr id="111" name="Google Shape;111;p16"/>
          <p:cNvPicPr preferRelativeResize="0"/>
          <p:nvPr/>
        </p:nvPicPr>
        <p:blipFill rotWithShape="1">
          <a:blip r:embed="rId3">
            <a:alphaModFix/>
          </a:blip>
          <a:srcRect b="6934" l="5292" r="12144" t="7140"/>
          <a:stretch/>
        </p:blipFill>
        <p:spPr>
          <a:xfrm>
            <a:off x="3254925" y="519525"/>
            <a:ext cx="5571300" cy="445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1554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Highest</a:t>
            </a:r>
            <a:r>
              <a:rPr lang="en"/>
              <a:t> expenditure growth</a:t>
            </a:r>
            <a:endParaRPr/>
          </a:p>
        </p:txBody>
      </p:sp>
      <p:sp>
        <p:nvSpPr>
          <p:cNvPr id="117" name="Google Shape;117;p17"/>
          <p:cNvSpPr txBox="1"/>
          <p:nvPr>
            <p:ph idx="1" type="body"/>
          </p:nvPr>
        </p:nvSpPr>
        <p:spPr>
          <a:xfrm>
            <a:off x="222975" y="1400100"/>
            <a:ext cx="2863200" cy="3309000"/>
          </a:xfrm>
          <a:prstGeom prst="rect">
            <a:avLst/>
          </a:prstGeom>
        </p:spPr>
        <p:txBody>
          <a:bodyPr anchorCtr="0" anchor="t" bIns="91425" lIns="91425" spcFirstLastPara="1" rIns="91425" wrap="square" tIns="91425">
            <a:normAutofit/>
          </a:bodyPr>
          <a:lstStyle/>
          <a:p>
            <a:pPr indent="-196850" lvl="0" marL="285750" rtl="0" algn="l">
              <a:spcBef>
                <a:spcPts val="0"/>
              </a:spcBef>
              <a:spcAft>
                <a:spcPts val="0"/>
              </a:spcAft>
              <a:buSzPts val="1300"/>
              <a:buChar char="-"/>
            </a:pPr>
            <a:r>
              <a:rPr lang="en"/>
              <a:t>Housing, water, electricity, gas and other fuels</a:t>
            </a:r>
            <a:endParaRPr/>
          </a:p>
          <a:p>
            <a:pPr indent="-196850" lvl="0" marL="285750" rtl="0" algn="l">
              <a:spcBef>
                <a:spcPts val="0"/>
              </a:spcBef>
              <a:spcAft>
                <a:spcPts val="0"/>
              </a:spcAft>
              <a:buSzPts val="1300"/>
              <a:buChar char="-"/>
            </a:pPr>
            <a:r>
              <a:rPr lang="en"/>
              <a:t>Insurance and financial services</a:t>
            </a:r>
            <a:endParaRPr/>
          </a:p>
          <a:p>
            <a:pPr indent="-196850" lvl="0" marL="285750" rtl="0" algn="l">
              <a:spcBef>
                <a:spcPts val="0"/>
              </a:spcBef>
              <a:spcAft>
                <a:spcPts val="0"/>
              </a:spcAft>
              <a:buSzPts val="1300"/>
              <a:buChar char="-"/>
            </a:pPr>
            <a:r>
              <a:rPr lang="en"/>
              <a:t>Food and non alcohol beverage</a:t>
            </a:r>
            <a:endParaRPr/>
          </a:p>
          <a:p>
            <a:pPr indent="0" lvl="0" marL="457200" rtl="0" algn="l">
              <a:spcBef>
                <a:spcPts val="1200"/>
              </a:spcBef>
              <a:spcAft>
                <a:spcPts val="1200"/>
              </a:spcAft>
              <a:buNone/>
            </a:pPr>
            <a:r>
              <a:t/>
            </a:r>
            <a:endParaRPr/>
          </a:p>
        </p:txBody>
      </p:sp>
      <p:pic>
        <p:nvPicPr>
          <p:cNvPr id="118" name="Google Shape;118;p17"/>
          <p:cNvPicPr preferRelativeResize="0"/>
          <p:nvPr/>
        </p:nvPicPr>
        <p:blipFill rotWithShape="1">
          <a:blip r:embed="rId3">
            <a:alphaModFix/>
          </a:blip>
          <a:srcRect b="19589" l="3104" r="7935" t="29607"/>
          <a:stretch/>
        </p:blipFill>
        <p:spPr>
          <a:xfrm>
            <a:off x="3230275" y="509075"/>
            <a:ext cx="5785200" cy="1636500"/>
          </a:xfrm>
          <a:prstGeom prst="rect">
            <a:avLst/>
          </a:prstGeom>
          <a:noFill/>
          <a:ln>
            <a:noFill/>
          </a:ln>
        </p:spPr>
      </p:pic>
      <p:pic>
        <p:nvPicPr>
          <p:cNvPr id="119" name="Google Shape;119;p17"/>
          <p:cNvPicPr preferRelativeResize="0"/>
          <p:nvPr/>
        </p:nvPicPr>
        <p:blipFill rotWithShape="1">
          <a:blip r:embed="rId4">
            <a:alphaModFix/>
          </a:blip>
          <a:srcRect b="12068" l="1432" r="3672" t="34104"/>
          <a:stretch/>
        </p:blipFill>
        <p:spPr>
          <a:xfrm>
            <a:off x="3230275" y="2037100"/>
            <a:ext cx="5785051" cy="1636500"/>
          </a:xfrm>
          <a:prstGeom prst="rect">
            <a:avLst/>
          </a:prstGeom>
          <a:noFill/>
          <a:ln>
            <a:noFill/>
          </a:ln>
        </p:spPr>
      </p:pic>
      <p:pic>
        <p:nvPicPr>
          <p:cNvPr id="120" name="Google Shape;120;p17"/>
          <p:cNvPicPr preferRelativeResize="0"/>
          <p:nvPr/>
        </p:nvPicPr>
        <p:blipFill rotWithShape="1">
          <a:blip r:embed="rId5">
            <a:alphaModFix/>
          </a:blip>
          <a:srcRect b="13289" l="2844" r="6559" t="32489"/>
          <a:stretch/>
        </p:blipFill>
        <p:spPr>
          <a:xfrm>
            <a:off x="3230275" y="3620175"/>
            <a:ext cx="5785051" cy="1440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200450" y="0"/>
            <a:ext cx="4675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Steady expenditure growth</a:t>
            </a:r>
            <a:endParaRPr/>
          </a:p>
        </p:txBody>
      </p:sp>
      <p:sp>
        <p:nvSpPr>
          <p:cNvPr id="126" name="Google Shape;126;p18"/>
          <p:cNvSpPr txBox="1"/>
          <p:nvPr>
            <p:ph idx="1" type="body"/>
          </p:nvPr>
        </p:nvSpPr>
        <p:spPr>
          <a:xfrm>
            <a:off x="200450" y="1298850"/>
            <a:ext cx="3268200" cy="3489000"/>
          </a:xfrm>
          <a:prstGeom prst="rect">
            <a:avLst/>
          </a:prstGeom>
        </p:spPr>
        <p:txBody>
          <a:bodyPr anchorCtr="0" anchor="t" bIns="91425" lIns="91425" spcFirstLastPara="1" rIns="91425" wrap="square" tIns="91425">
            <a:normAutofit/>
          </a:bodyPr>
          <a:lstStyle/>
          <a:p>
            <a:pPr indent="-254000" lvl="0" marL="171450" rtl="0" algn="l">
              <a:spcBef>
                <a:spcPts val="0"/>
              </a:spcBef>
              <a:spcAft>
                <a:spcPts val="0"/>
              </a:spcAft>
              <a:buSzPts val="1300"/>
              <a:buChar char="-"/>
            </a:pPr>
            <a:r>
              <a:rPr lang="en"/>
              <a:t>Alcoholic beverages,  tobacco and cannabis</a:t>
            </a:r>
            <a:endParaRPr/>
          </a:p>
          <a:p>
            <a:pPr indent="-254000" lvl="0" marL="171450" rtl="0" algn="l">
              <a:spcBef>
                <a:spcPts val="0"/>
              </a:spcBef>
              <a:spcAft>
                <a:spcPts val="0"/>
              </a:spcAft>
              <a:buSzPts val="1300"/>
              <a:buChar char="-"/>
            </a:pPr>
            <a:r>
              <a:rPr lang="en"/>
              <a:t>Education</a:t>
            </a:r>
            <a:endParaRPr/>
          </a:p>
          <a:p>
            <a:pPr indent="-254000" lvl="0" marL="171450" rtl="0" algn="l">
              <a:spcBef>
                <a:spcPts val="0"/>
              </a:spcBef>
              <a:spcAft>
                <a:spcPts val="0"/>
              </a:spcAft>
              <a:buSzPts val="1300"/>
              <a:buChar char="-"/>
            </a:pPr>
            <a:r>
              <a:rPr lang="en"/>
              <a:t>Communication</a:t>
            </a:r>
            <a:endParaRPr/>
          </a:p>
          <a:p>
            <a:pPr indent="-254000" lvl="0" marL="171450" rtl="0" algn="l">
              <a:spcBef>
                <a:spcPts val="0"/>
              </a:spcBef>
              <a:spcAft>
                <a:spcPts val="0"/>
              </a:spcAft>
              <a:buSzPts val="1300"/>
              <a:buChar char="-"/>
            </a:pPr>
            <a:r>
              <a:rPr lang="en"/>
              <a:t>Furnishings, household equipment and other goods and services related to the dwelling and property </a:t>
            </a:r>
            <a:endParaRPr/>
          </a:p>
        </p:txBody>
      </p:sp>
      <p:pic>
        <p:nvPicPr>
          <p:cNvPr id="127" name="Google Shape;127;p18"/>
          <p:cNvPicPr preferRelativeResize="0"/>
          <p:nvPr/>
        </p:nvPicPr>
        <p:blipFill rotWithShape="1">
          <a:blip r:embed="rId3">
            <a:alphaModFix/>
          </a:blip>
          <a:srcRect b="18779" l="2500" r="5890" t="28034"/>
          <a:stretch/>
        </p:blipFill>
        <p:spPr>
          <a:xfrm>
            <a:off x="3585625" y="2747175"/>
            <a:ext cx="5548675" cy="2040676"/>
          </a:xfrm>
          <a:prstGeom prst="rect">
            <a:avLst/>
          </a:prstGeom>
          <a:noFill/>
          <a:ln>
            <a:noFill/>
          </a:ln>
        </p:spPr>
      </p:pic>
      <p:pic>
        <p:nvPicPr>
          <p:cNvPr id="128" name="Google Shape;128;p18"/>
          <p:cNvPicPr preferRelativeResize="0"/>
          <p:nvPr/>
        </p:nvPicPr>
        <p:blipFill rotWithShape="1">
          <a:blip r:embed="rId4">
            <a:alphaModFix/>
          </a:blip>
          <a:srcRect b="19604" l="3055" r="13450" t="32167"/>
          <a:stretch/>
        </p:blipFill>
        <p:spPr>
          <a:xfrm>
            <a:off x="3585625" y="535200"/>
            <a:ext cx="5472475" cy="17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110425" y="46850"/>
            <a:ext cx="7410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Steady expenditure growth (Cont.)</a:t>
            </a:r>
            <a:endParaRPr/>
          </a:p>
          <a:p>
            <a:pPr indent="0" lvl="0" marL="0" rtl="0" algn="l">
              <a:spcBef>
                <a:spcPts val="0"/>
              </a:spcBef>
              <a:spcAft>
                <a:spcPts val="0"/>
              </a:spcAft>
              <a:buNone/>
            </a:pPr>
            <a:r>
              <a:t/>
            </a:r>
            <a:endParaRPr/>
          </a:p>
        </p:txBody>
      </p:sp>
      <p:sp>
        <p:nvSpPr>
          <p:cNvPr id="134" name="Google Shape;134;p19"/>
          <p:cNvSpPr txBox="1"/>
          <p:nvPr>
            <p:ph idx="1" type="body"/>
          </p:nvPr>
        </p:nvSpPr>
        <p:spPr>
          <a:xfrm>
            <a:off x="339900" y="1118750"/>
            <a:ext cx="2993700" cy="364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19"/>
          <p:cNvPicPr preferRelativeResize="0"/>
          <p:nvPr/>
        </p:nvPicPr>
        <p:blipFill rotWithShape="1">
          <a:blip r:embed="rId3">
            <a:alphaModFix/>
          </a:blip>
          <a:srcRect b="12307" l="2904" r="12672" t="38559"/>
          <a:stretch/>
        </p:blipFill>
        <p:spPr>
          <a:xfrm>
            <a:off x="3390025" y="666750"/>
            <a:ext cx="5725824" cy="2117726"/>
          </a:xfrm>
          <a:prstGeom prst="rect">
            <a:avLst/>
          </a:prstGeom>
          <a:noFill/>
          <a:ln>
            <a:noFill/>
          </a:ln>
        </p:spPr>
      </p:pic>
      <p:pic>
        <p:nvPicPr>
          <p:cNvPr id="136" name="Google Shape;136;p19"/>
          <p:cNvPicPr preferRelativeResize="0"/>
          <p:nvPr/>
        </p:nvPicPr>
        <p:blipFill rotWithShape="1">
          <a:blip r:embed="rId4">
            <a:alphaModFix/>
          </a:blip>
          <a:srcRect b="24420" l="2486" r="6430" t="23720"/>
          <a:stretch/>
        </p:blipFill>
        <p:spPr>
          <a:xfrm>
            <a:off x="3486900" y="2908275"/>
            <a:ext cx="5675251" cy="2117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605875" y="1195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Chain-Weighted CPI?</a:t>
            </a:r>
            <a:endParaRPr/>
          </a:p>
        </p:txBody>
      </p:sp>
      <p:sp>
        <p:nvSpPr>
          <p:cNvPr id="142" name="Google Shape;142;p20"/>
          <p:cNvSpPr txBox="1"/>
          <p:nvPr>
            <p:ph idx="1" type="body"/>
          </p:nvPr>
        </p:nvSpPr>
        <p:spPr>
          <a:xfrm>
            <a:off x="605875" y="1544925"/>
            <a:ext cx="7380300" cy="2288700"/>
          </a:xfrm>
          <a:prstGeom prst="rect">
            <a:avLst/>
          </a:prstGeom>
        </p:spPr>
        <p:txBody>
          <a:bodyPr anchorCtr="0" anchor="t" bIns="91425" lIns="91425" spcFirstLastPara="1" rIns="91425" wrap="square" tIns="91425">
            <a:noAutofit/>
          </a:bodyPr>
          <a:lstStyle/>
          <a:p>
            <a:pPr indent="0" lvl="0" marL="457200" rtl="0" algn="l">
              <a:lnSpc>
                <a:spcPct val="105000"/>
              </a:lnSpc>
              <a:spcBef>
                <a:spcPts val="0"/>
              </a:spcBef>
              <a:spcAft>
                <a:spcPts val="0"/>
              </a:spcAft>
              <a:buSzPts val="605"/>
              <a:buNone/>
            </a:pPr>
            <a:r>
              <a:t/>
            </a:r>
            <a:endParaRPr sz="1242">
              <a:solidFill>
                <a:srgbClr val="111111"/>
              </a:solidFill>
              <a:highlight>
                <a:srgbClr val="FFFFFF"/>
              </a:highlight>
              <a:latin typeface="Raleway SemiBold"/>
              <a:ea typeface="Raleway SemiBold"/>
              <a:cs typeface="Raleway SemiBold"/>
              <a:sym typeface="Raleway SemiBold"/>
            </a:endParaRPr>
          </a:p>
          <a:p>
            <a:pPr indent="-319722" lvl="0" marL="457200" rtl="0" algn="l">
              <a:lnSpc>
                <a:spcPct val="105000"/>
              </a:lnSpc>
              <a:spcBef>
                <a:spcPts val="1200"/>
              </a:spcBef>
              <a:spcAft>
                <a:spcPts val="0"/>
              </a:spcAft>
              <a:buSzPts val="1435"/>
              <a:buFont typeface="Raleway SemiBold"/>
              <a:buChar char="●"/>
            </a:pPr>
            <a:r>
              <a:rPr lang="en" sz="1435">
                <a:latin typeface="Raleway SemiBold"/>
                <a:ea typeface="Raleway SemiBold"/>
                <a:cs typeface="Raleway SemiBold"/>
                <a:sym typeface="Raleway SemiBold"/>
              </a:rPr>
              <a:t>Chain-weighted CPI takes real-word purchasing decisions into account to provide a more accurate picture of the cost of living.</a:t>
            </a:r>
            <a:endParaRPr sz="1435">
              <a:latin typeface="Raleway SemiBold"/>
              <a:ea typeface="Raleway SemiBold"/>
              <a:cs typeface="Raleway SemiBold"/>
              <a:sym typeface="Raleway SemiBold"/>
            </a:endParaRPr>
          </a:p>
          <a:p>
            <a:pPr indent="0" lvl="0" marL="457200" rtl="0" algn="l">
              <a:lnSpc>
                <a:spcPct val="105000"/>
              </a:lnSpc>
              <a:spcBef>
                <a:spcPts val="1200"/>
              </a:spcBef>
              <a:spcAft>
                <a:spcPts val="0"/>
              </a:spcAft>
              <a:buSzPts val="605"/>
              <a:buNone/>
            </a:pPr>
            <a:r>
              <a:t/>
            </a:r>
            <a:endParaRPr sz="1435">
              <a:latin typeface="Raleway SemiBold"/>
              <a:ea typeface="Raleway SemiBold"/>
              <a:cs typeface="Raleway SemiBold"/>
              <a:sym typeface="Raleway SemiBold"/>
            </a:endParaRPr>
          </a:p>
          <a:p>
            <a:pPr indent="-319722" lvl="0" marL="457200" rtl="0" algn="l">
              <a:lnSpc>
                <a:spcPct val="105000"/>
              </a:lnSpc>
              <a:spcBef>
                <a:spcPts val="1200"/>
              </a:spcBef>
              <a:spcAft>
                <a:spcPts val="0"/>
              </a:spcAft>
              <a:buSzPts val="1435"/>
              <a:buFont typeface="Raleway SemiBold"/>
              <a:buChar char="●"/>
            </a:pPr>
            <a:r>
              <a:rPr lang="en" sz="1435">
                <a:latin typeface="Raleway SemiBold"/>
                <a:ea typeface="Raleway SemiBold"/>
                <a:cs typeface="Raleway SemiBold"/>
                <a:sym typeface="Raleway SemiBold"/>
              </a:rPr>
              <a:t>Chain-weighted CPI can capture both general changes in spending, as consumer preferences change, and substitution effects, when relative prices change.</a:t>
            </a:r>
            <a:endParaRPr sz="1435">
              <a:latin typeface="Raleway SemiBold"/>
              <a:ea typeface="Raleway SemiBold"/>
              <a:cs typeface="Raleway SemiBold"/>
              <a:sym typeface="Raleway SemiBold"/>
            </a:endParaRPr>
          </a:p>
          <a:p>
            <a:pPr indent="0" lvl="0" marL="457200" rtl="0" algn="l">
              <a:lnSpc>
                <a:spcPct val="105000"/>
              </a:lnSpc>
              <a:spcBef>
                <a:spcPts val="1200"/>
              </a:spcBef>
              <a:spcAft>
                <a:spcPts val="0"/>
              </a:spcAft>
              <a:buSzPts val="605"/>
              <a:buNone/>
            </a:pPr>
            <a:r>
              <a:t/>
            </a:r>
            <a:endParaRPr sz="1435">
              <a:latin typeface="Raleway SemiBold"/>
              <a:ea typeface="Raleway SemiBold"/>
              <a:cs typeface="Raleway SemiBold"/>
              <a:sym typeface="Raleway SemiBold"/>
            </a:endParaRPr>
          </a:p>
          <a:p>
            <a:pPr indent="-319722" lvl="0" marL="457200" rtl="0" algn="l">
              <a:lnSpc>
                <a:spcPct val="105000"/>
              </a:lnSpc>
              <a:spcBef>
                <a:spcPts val="1200"/>
              </a:spcBef>
              <a:spcAft>
                <a:spcPts val="0"/>
              </a:spcAft>
              <a:buSzPts val="1435"/>
              <a:buFont typeface="Raleway SemiBold"/>
              <a:buChar char="●"/>
            </a:pPr>
            <a:r>
              <a:rPr lang="en" sz="1435">
                <a:latin typeface="Raleway SemiBold"/>
                <a:ea typeface="Raleway SemiBold"/>
                <a:cs typeface="Raleway SemiBold"/>
                <a:sym typeface="Raleway SemiBold"/>
              </a:rPr>
              <a:t>The adjustments in chain-weighted CPI make it a better measure of the cost of living, but a less accurate measure of inflation.</a:t>
            </a:r>
            <a:endParaRPr sz="1545"/>
          </a:p>
        </p:txBody>
      </p:sp>
      <p:sp>
        <p:nvSpPr>
          <p:cNvPr id="143" name="Google Shape;143;p20"/>
          <p:cNvSpPr txBox="1"/>
          <p:nvPr/>
        </p:nvSpPr>
        <p:spPr>
          <a:xfrm>
            <a:off x="605875" y="733100"/>
            <a:ext cx="32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This data set uses chain-weighted CPI</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532025" y="555175"/>
            <a:ext cx="2316300" cy="6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Covid- PoI</a:t>
            </a:r>
            <a:endParaRPr/>
          </a:p>
        </p:txBody>
      </p:sp>
      <p:sp>
        <p:nvSpPr>
          <p:cNvPr id="149" name="Google Shape;149;p21"/>
          <p:cNvSpPr txBox="1"/>
          <p:nvPr>
            <p:ph idx="1" type="body"/>
          </p:nvPr>
        </p:nvSpPr>
        <p:spPr>
          <a:xfrm>
            <a:off x="39500" y="1322900"/>
            <a:ext cx="3889800" cy="3383400"/>
          </a:xfrm>
          <a:prstGeom prst="rect">
            <a:avLst/>
          </a:prstGeom>
        </p:spPr>
        <p:txBody>
          <a:bodyPr anchorCtr="0" anchor="ctr" bIns="91425" lIns="91425" spcFirstLastPara="1" rIns="91425" wrap="square" tIns="91425">
            <a:normAutofit/>
          </a:bodyPr>
          <a:lstStyle/>
          <a:p>
            <a:pPr indent="-328001" lvl="0" marL="457200" rtl="0" algn="l">
              <a:lnSpc>
                <a:spcPct val="100000"/>
              </a:lnSpc>
              <a:spcBef>
                <a:spcPts val="0"/>
              </a:spcBef>
              <a:spcAft>
                <a:spcPts val="0"/>
              </a:spcAft>
              <a:buSzPts val="1565"/>
              <a:buChar char="●"/>
            </a:pPr>
            <a:r>
              <a:rPr lang="en" sz="1565"/>
              <a:t>Transport</a:t>
            </a:r>
            <a:endParaRPr sz="1565"/>
          </a:p>
          <a:p>
            <a:pPr indent="-328001" lvl="0" marL="457200" rtl="0" algn="l">
              <a:lnSpc>
                <a:spcPct val="100000"/>
              </a:lnSpc>
              <a:spcBef>
                <a:spcPts val="0"/>
              </a:spcBef>
              <a:spcAft>
                <a:spcPts val="0"/>
              </a:spcAft>
              <a:buSzPts val="1565"/>
              <a:buChar char="●"/>
            </a:pPr>
            <a:r>
              <a:rPr lang="en" sz="1565"/>
              <a:t>Net expenditure Abroad</a:t>
            </a:r>
            <a:endParaRPr sz="1565"/>
          </a:p>
          <a:p>
            <a:pPr indent="-328001" lvl="0" marL="457200" rtl="0" algn="l">
              <a:lnSpc>
                <a:spcPct val="100000"/>
              </a:lnSpc>
              <a:spcBef>
                <a:spcPts val="0"/>
              </a:spcBef>
              <a:spcAft>
                <a:spcPts val="0"/>
              </a:spcAft>
              <a:buSzPts val="1565"/>
              <a:buChar char="●"/>
            </a:pPr>
            <a:r>
              <a:rPr lang="en" sz="1565"/>
              <a:t>Health (</a:t>
            </a:r>
            <a:r>
              <a:rPr lang="en" sz="1365"/>
              <a:t>Medical products, </a:t>
            </a:r>
            <a:r>
              <a:rPr lang="en" sz="1365"/>
              <a:t>S</a:t>
            </a:r>
            <a:r>
              <a:rPr lang="en" sz="1365"/>
              <a:t>ervices</a:t>
            </a:r>
            <a:r>
              <a:rPr lang="en" sz="1565"/>
              <a:t>)</a:t>
            </a:r>
            <a:endParaRPr sz="1565"/>
          </a:p>
          <a:p>
            <a:pPr indent="-328001" lvl="0" marL="457200" rtl="0" algn="l">
              <a:lnSpc>
                <a:spcPct val="100000"/>
              </a:lnSpc>
              <a:spcBef>
                <a:spcPts val="0"/>
              </a:spcBef>
              <a:spcAft>
                <a:spcPts val="0"/>
              </a:spcAft>
              <a:buSzPts val="1565"/>
              <a:buChar char="●"/>
            </a:pPr>
            <a:r>
              <a:rPr lang="en" sz="1565"/>
              <a:t>Household Equipment( </a:t>
            </a:r>
            <a:r>
              <a:rPr lang="en" sz="1365"/>
              <a:t>Furniture etc</a:t>
            </a:r>
            <a:r>
              <a:rPr lang="en" sz="1565"/>
              <a:t>)</a:t>
            </a:r>
            <a:endParaRPr sz="1565"/>
          </a:p>
          <a:p>
            <a:pPr indent="-328001" lvl="0" marL="457200" rtl="0" algn="l">
              <a:lnSpc>
                <a:spcPct val="100000"/>
              </a:lnSpc>
              <a:spcBef>
                <a:spcPts val="0"/>
              </a:spcBef>
              <a:spcAft>
                <a:spcPts val="0"/>
              </a:spcAft>
              <a:buSzPts val="1565"/>
              <a:buChar char="●"/>
            </a:pPr>
            <a:r>
              <a:rPr lang="en" sz="1565"/>
              <a:t>Food services</a:t>
            </a:r>
            <a:r>
              <a:rPr lang="en" sz="1365"/>
              <a:t> </a:t>
            </a:r>
            <a:r>
              <a:rPr lang="en" sz="1565"/>
              <a:t>vs Food</a:t>
            </a:r>
            <a:r>
              <a:rPr lang="en" sz="1565"/>
              <a:t>(</a:t>
            </a:r>
            <a:r>
              <a:rPr lang="en" sz="1365"/>
              <a:t>Eating Out vs Cooking)</a:t>
            </a:r>
            <a:endParaRPr sz="1565"/>
          </a:p>
          <a:p>
            <a:pPr indent="-328001" lvl="0" marL="457200" rtl="0" algn="l">
              <a:lnSpc>
                <a:spcPct val="100000"/>
              </a:lnSpc>
              <a:spcBef>
                <a:spcPts val="0"/>
              </a:spcBef>
              <a:spcAft>
                <a:spcPts val="0"/>
              </a:spcAft>
              <a:buSzPts val="1565"/>
              <a:buChar char="●"/>
            </a:pPr>
            <a:r>
              <a:rPr lang="en" sz="1565"/>
              <a:t>Clothes</a:t>
            </a:r>
            <a:endParaRPr sz="1565"/>
          </a:p>
          <a:p>
            <a:pPr indent="-328001" lvl="0" marL="457200" rtl="0" algn="l">
              <a:lnSpc>
                <a:spcPct val="100000"/>
              </a:lnSpc>
              <a:spcBef>
                <a:spcPts val="0"/>
              </a:spcBef>
              <a:spcAft>
                <a:spcPts val="0"/>
              </a:spcAft>
              <a:buSzPts val="1565"/>
              <a:buChar char="●"/>
            </a:pPr>
            <a:r>
              <a:rPr lang="en" sz="1565"/>
              <a:t>Alcoholic </a:t>
            </a:r>
            <a:r>
              <a:rPr lang="en" sz="1565"/>
              <a:t>beverages</a:t>
            </a:r>
            <a:r>
              <a:rPr lang="en" sz="1565"/>
              <a:t>, smokes</a:t>
            </a:r>
            <a:endParaRPr sz="1565"/>
          </a:p>
          <a:p>
            <a:pPr indent="0" lvl="0" marL="0" rtl="0" algn="l">
              <a:spcBef>
                <a:spcPts val="1200"/>
              </a:spcBef>
              <a:spcAft>
                <a:spcPts val="1200"/>
              </a:spcAft>
              <a:buNone/>
            </a:pPr>
            <a:r>
              <a:t/>
            </a:r>
            <a:endParaRPr/>
          </a:p>
        </p:txBody>
      </p:sp>
      <p:pic>
        <p:nvPicPr>
          <p:cNvPr id="150" name="Google Shape;150;p21"/>
          <p:cNvPicPr preferRelativeResize="0"/>
          <p:nvPr/>
        </p:nvPicPr>
        <p:blipFill>
          <a:blip r:embed="rId3">
            <a:alphaModFix/>
          </a:blip>
          <a:stretch>
            <a:fillRect/>
          </a:stretch>
        </p:blipFill>
        <p:spPr>
          <a:xfrm>
            <a:off x="4004700" y="0"/>
            <a:ext cx="5139298"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